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60" r:id="rId4"/>
    <p:sldId id="259" r:id="rId5"/>
    <p:sldId id="263" r:id="rId6"/>
    <p:sldId id="267" r:id="rId7"/>
    <p:sldId id="266" r:id="rId8"/>
    <p:sldId id="272" r:id="rId9"/>
    <p:sldId id="284" r:id="rId10"/>
    <p:sldId id="287" r:id="rId11"/>
    <p:sldId id="289" r:id="rId12"/>
    <p:sldId id="277" r:id="rId13"/>
    <p:sldId id="268" r:id="rId14"/>
    <p:sldId id="286" r:id="rId15"/>
    <p:sldId id="290"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7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813"/>
    <p:restoredTop sz="83386"/>
  </p:normalViewPr>
  <p:slideViewPr>
    <p:cSldViewPr snapToGrid="0" snapToObjects="1">
      <p:cViewPr varScale="1">
        <p:scale>
          <a:sx n="60" d="100"/>
          <a:sy n="60" d="100"/>
        </p:scale>
        <p:origin x="210"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90C675-9671-B743-85D4-8D47E89CC98A}" type="datetimeFigureOut">
              <a:rPr lang="en-US" smtClean="0"/>
              <a:t>4/19/2021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8CB5-2A9F-394B-8DB6-B2BA1EF28692}" type="slidenum">
              <a:rPr lang="en-US" smtClean="0"/>
              <a:t>‹#›</a:t>
            </a:fld>
            <a:endParaRPr lang="en-US"/>
          </a:p>
        </p:txBody>
      </p:sp>
    </p:spTree>
    <p:extLst>
      <p:ext uri="{BB962C8B-B14F-4D97-AF65-F5344CB8AC3E}">
        <p14:creationId xmlns:p14="http://schemas.microsoft.com/office/powerpoint/2010/main" val="195566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uxpWhwdDEAw"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sng" kern="1200" dirty="0">
                <a:solidFill>
                  <a:schemeClr val="tx1"/>
                </a:solidFill>
                <a:effectLst/>
                <a:latin typeface="+mn-lt"/>
                <a:ea typeface="+mn-ea"/>
                <a:cs typeface="+mn-cs"/>
                <a:hlinkClick r:id="rId3"/>
              </a:rPr>
              <a:t>https://www.youtube.com/watch?v=uxpWhwdDEAw</a:t>
            </a:r>
            <a:r>
              <a:rPr lang="en-GB" sz="1200" kern="1200" dirty="0">
                <a:solidFill>
                  <a:schemeClr val="tx1"/>
                </a:solidFill>
                <a:effectLst/>
                <a:latin typeface="+mn-lt"/>
                <a:ea typeface="+mn-ea"/>
                <a:cs typeface="+mn-cs"/>
              </a:rPr>
              <a:t> </a:t>
            </a:r>
          </a:p>
          <a:p>
            <a:r>
              <a:rPr lang="en-GB" dirty="0"/>
              <a:t>Please ensure you have fully read the accompanying teacher notes and explanations before teaching this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sz="1800" dirty="0">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C6E8CB5-2A9F-394B-8DB6-B2BA1EF28692}" type="slidenum">
              <a:rPr lang="en-US" smtClean="0"/>
              <a:t>1</a:t>
            </a:fld>
            <a:endParaRPr lang="en-US"/>
          </a:p>
        </p:txBody>
      </p:sp>
    </p:spTree>
    <p:extLst>
      <p:ext uri="{BB962C8B-B14F-4D97-AF65-F5344CB8AC3E}">
        <p14:creationId xmlns:p14="http://schemas.microsoft.com/office/powerpoint/2010/main" val="350683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10</a:t>
            </a:fld>
            <a:endParaRPr lang="en-US"/>
          </a:p>
        </p:txBody>
      </p:sp>
    </p:spTree>
    <p:extLst>
      <p:ext uri="{BB962C8B-B14F-4D97-AF65-F5344CB8AC3E}">
        <p14:creationId xmlns:p14="http://schemas.microsoft.com/office/powerpoint/2010/main" val="1055641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11</a:t>
            </a:fld>
            <a:endParaRPr lang="en-US"/>
          </a:p>
        </p:txBody>
      </p:sp>
    </p:spTree>
    <p:extLst>
      <p:ext uri="{BB962C8B-B14F-4D97-AF65-F5344CB8AC3E}">
        <p14:creationId xmlns:p14="http://schemas.microsoft.com/office/powerpoint/2010/main" val="2628892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5. Online Friendships</a:t>
            </a: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12</a:t>
            </a:fld>
            <a:endParaRPr lang="en-US"/>
          </a:p>
        </p:txBody>
      </p:sp>
    </p:spTree>
    <p:extLst>
      <p:ext uri="{BB962C8B-B14F-4D97-AF65-F5344CB8AC3E}">
        <p14:creationId xmlns:p14="http://schemas.microsoft.com/office/powerpoint/2010/main" val="2146264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5. Online Friendships</a:t>
            </a:r>
            <a:endParaRPr lang="en-US" dirty="0"/>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13</a:t>
            </a:fld>
            <a:endParaRPr lang="en-US"/>
          </a:p>
        </p:txBody>
      </p:sp>
    </p:spTree>
    <p:extLst>
      <p:ext uri="{BB962C8B-B14F-4D97-AF65-F5344CB8AC3E}">
        <p14:creationId xmlns:p14="http://schemas.microsoft.com/office/powerpoint/2010/main" val="1681979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14</a:t>
            </a:fld>
            <a:endParaRPr lang="en-US"/>
          </a:p>
        </p:txBody>
      </p:sp>
    </p:spTree>
    <p:extLst>
      <p:ext uri="{BB962C8B-B14F-4D97-AF65-F5344CB8AC3E}">
        <p14:creationId xmlns:p14="http://schemas.microsoft.com/office/powerpoint/2010/main" val="1433617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6. </a:t>
            </a:r>
            <a:r>
              <a:rPr lang="en-GB" sz="1200" b="0" i="0" u="none" strike="noStrike" kern="1200">
                <a:solidFill>
                  <a:schemeClr val="tx1"/>
                </a:solidFill>
                <a:effectLst/>
                <a:latin typeface="+mn-lt"/>
                <a:ea typeface="+mn-ea"/>
                <a:cs typeface="+mn-cs"/>
              </a:rPr>
              <a:t>Self-Reflection </a:t>
            </a:r>
            <a:r>
              <a:rPr lang="en-GB" sz="1200" b="0" i="0" u="none" strike="noStrike" kern="1200" dirty="0">
                <a:solidFill>
                  <a:schemeClr val="tx1"/>
                </a:solidFill>
                <a:effectLst/>
                <a:latin typeface="+mn-lt"/>
                <a:ea typeface="+mn-ea"/>
                <a:cs typeface="+mn-cs"/>
              </a:rPr>
              <a:t>of My Life Online</a:t>
            </a:r>
            <a:endParaRPr lang="en-US" dirty="0"/>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15</a:t>
            </a:fld>
            <a:endParaRPr lang="en-US"/>
          </a:p>
        </p:txBody>
      </p:sp>
    </p:spTree>
    <p:extLst>
      <p:ext uri="{BB962C8B-B14F-4D97-AF65-F5344CB8AC3E}">
        <p14:creationId xmlns:p14="http://schemas.microsoft.com/office/powerpoint/2010/main" val="3570726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sz="1800" dirty="0">
              <a:latin typeface="Times New Roman" panose="02020603050405020304" pitchFamily="18" charset="0"/>
              <a:ea typeface="Times New Roman" panose="02020603050405020304" pitchFamily="18" charset="0"/>
            </a:endParaRPr>
          </a:p>
          <a:p>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16</a:t>
            </a:fld>
            <a:endParaRPr lang="en-US"/>
          </a:p>
        </p:txBody>
      </p:sp>
    </p:spTree>
    <p:extLst>
      <p:ext uri="{BB962C8B-B14F-4D97-AF65-F5344CB8AC3E}">
        <p14:creationId xmlns:p14="http://schemas.microsoft.com/office/powerpoint/2010/main" val="282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2</a:t>
            </a:fld>
            <a:endParaRPr lang="en-US"/>
          </a:p>
        </p:txBody>
      </p:sp>
    </p:spTree>
    <p:extLst>
      <p:ext uri="{BB962C8B-B14F-4D97-AF65-F5344CB8AC3E}">
        <p14:creationId xmlns:p14="http://schemas.microsoft.com/office/powerpoint/2010/main" val="110614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br>
              <a:rPr lang="en-GB" dirty="0"/>
            </a:b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3</a:t>
            </a:fld>
            <a:endParaRPr lang="en-US"/>
          </a:p>
        </p:txBody>
      </p:sp>
    </p:spTree>
    <p:extLst>
      <p:ext uri="{BB962C8B-B14F-4D97-AF65-F5344CB8AC3E}">
        <p14:creationId xmlns:p14="http://schemas.microsoft.com/office/powerpoint/2010/main" val="46786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Useful key words</a:t>
            </a:r>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4</a:t>
            </a:fld>
            <a:endParaRPr lang="en-US"/>
          </a:p>
        </p:txBody>
      </p:sp>
    </p:spTree>
    <p:extLst>
      <p:ext uri="{BB962C8B-B14F-4D97-AF65-F5344CB8AC3E}">
        <p14:creationId xmlns:p14="http://schemas.microsoft.com/office/powerpoint/2010/main" val="1010006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effectLst/>
            </a:endParaRPr>
          </a:p>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5</a:t>
            </a:fld>
            <a:endParaRPr lang="en-US"/>
          </a:p>
        </p:txBody>
      </p:sp>
    </p:spTree>
    <p:extLst>
      <p:ext uri="{BB962C8B-B14F-4D97-AF65-F5344CB8AC3E}">
        <p14:creationId xmlns:p14="http://schemas.microsoft.com/office/powerpoint/2010/main" val="3047261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6</a:t>
            </a:fld>
            <a:endParaRPr lang="en-US"/>
          </a:p>
        </p:txBody>
      </p:sp>
    </p:spTree>
    <p:extLst>
      <p:ext uri="{BB962C8B-B14F-4D97-AF65-F5344CB8AC3E}">
        <p14:creationId xmlns:p14="http://schemas.microsoft.com/office/powerpoint/2010/main" val="2901501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4. </a:t>
            </a:r>
            <a:r>
              <a:rPr lang="en-GB" sz="1200" b="0" i="0" u="none" strike="noStrike" kern="1200" dirty="0" err="1">
                <a:solidFill>
                  <a:schemeClr val="tx1"/>
                </a:solidFill>
                <a:effectLst/>
                <a:latin typeface="+mn-lt"/>
                <a:ea typeface="+mn-ea"/>
                <a:cs typeface="+mn-cs"/>
              </a:rPr>
              <a:t>Deinviduation</a:t>
            </a:r>
            <a:r>
              <a:rPr lang="en-GB" sz="1200" b="0" i="0" u="none" strike="noStrike" kern="1200" dirty="0">
                <a:solidFill>
                  <a:schemeClr val="tx1"/>
                </a:solidFill>
                <a:effectLst/>
                <a:latin typeface="+mn-lt"/>
                <a:ea typeface="+mn-ea"/>
                <a:cs typeface="+mn-cs"/>
              </a:rPr>
              <a:t> and Conformity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7</a:t>
            </a:fld>
            <a:endParaRPr lang="en-US"/>
          </a:p>
        </p:txBody>
      </p:sp>
    </p:spTree>
    <p:extLst>
      <p:ext uri="{BB962C8B-B14F-4D97-AF65-F5344CB8AC3E}">
        <p14:creationId xmlns:p14="http://schemas.microsoft.com/office/powerpoint/2010/main" val="4284299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dirty="0">
                <a:solidFill>
                  <a:schemeClr val="tx1"/>
                </a:solidFill>
                <a:effectLst/>
                <a:latin typeface="+mn-lt"/>
                <a:ea typeface="+mn-ea"/>
                <a:cs typeface="+mn-cs"/>
              </a:rPr>
              <a:t>Teacher/Student Resource</a:t>
            </a:r>
            <a:r>
              <a:rPr lang="en-GB" sz="1200" b="0" i="0" u="none" strike="noStrike" kern="1200" dirty="0">
                <a:solidFill>
                  <a:schemeClr val="tx1"/>
                </a:solidFill>
                <a:effectLst/>
                <a:latin typeface="+mn-lt"/>
                <a:ea typeface="+mn-ea"/>
                <a:cs typeface="+mn-cs"/>
              </a:rPr>
              <a:t>: Appendix 4. </a:t>
            </a:r>
            <a:r>
              <a:rPr lang="en-GB" sz="1200" b="0" i="0" u="none" strike="noStrike" kern="1200" dirty="0" err="1">
                <a:solidFill>
                  <a:schemeClr val="tx1"/>
                </a:solidFill>
                <a:effectLst/>
                <a:latin typeface="+mn-lt"/>
                <a:ea typeface="+mn-ea"/>
                <a:cs typeface="+mn-cs"/>
              </a:rPr>
              <a:t>Deinviduation</a:t>
            </a:r>
            <a:r>
              <a:rPr lang="en-GB" sz="1200" b="0" i="0" u="none" strike="noStrike" kern="1200" dirty="0">
                <a:solidFill>
                  <a:schemeClr val="tx1"/>
                </a:solidFill>
                <a:effectLst/>
                <a:latin typeface="+mn-lt"/>
                <a:ea typeface="+mn-ea"/>
                <a:cs typeface="+mn-cs"/>
              </a:rPr>
              <a:t> and Conformity</a:t>
            </a:r>
            <a:endParaRPr lang="en-US" dirty="0"/>
          </a:p>
        </p:txBody>
      </p:sp>
      <p:sp>
        <p:nvSpPr>
          <p:cNvPr id="4" name="Slide Number Placeholder 3"/>
          <p:cNvSpPr>
            <a:spLocks noGrp="1"/>
          </p:cNvSpPr>
          <p:nvPr>
            <p:ph type="sldNum" sz="quarter" idx="5"/>
          </p:nvPr>
        </p:nvSpPr>
        <p:spPr/>
        <p:txBody>
          <a:bodyPr/>
          <a:lstStyle/>
          <a:p>
            <a:fld id="{DC6E8CB5-2A9F-394B-8DB6-B2BA1EF28692}" type="slidenum">
              <a:rPr lang="en-US" smtClean="0"/>
              <a:t>8</a:t>
            </a:fld>
            <a:endParaRPr lang="en-US"/>
          </a:p>
        </p:txBody>
      </p:sp>
    </p:spTree>
    <p:extLst>
      <p:ext uri="{BB962C8B-B14F-4D97-AF65-F5344CB8AC3E}">
        <p14:creationId xmlns:p14="http://schemas.microsoft.com/office/powerpoint/2010/main" val="3282385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b="0" dirty="0">
                <a:effectLst/>
              </a:rPr>
              <a:t>Launch to Activity Three</a:t>
            </a:r>
          </a:p>
        </p:txBody>
      </p:sp>
      <p:sp>
        <p:nvSpPr>
          <p:cNvPr id="4" name="Slide Number Placeholder 3"/>
          <p:cNvSpPr>
            <a:spLocks noGrp="1"/>
          </p:cNvSpPr>
          <p:nvPr>
            <p:ph type="sldNum" sz="quarter" idx="5"/>
          </p:nvPr>
        </p:nvSpPr>
        <p:spPr/>
        <p:txBody>
          <a:bodyPr/>
          <a:lstStyle/>
          <a:p>
            <a:fld id="{DC6E8CB5-2A9F-394B-8DB6-B2BA1EF28692}" type="slidenum">
              <a:rPr lang="en-US" smtClean="0"/>
              <a:t>9</a:t>
            </a:fld>
            <a:endParaRPr lang="en-US"/>
          </a:p>
        </p:txBody>
      </p:sp>
    </p:spTree>
    <p:extLst>
      <p:ext uri="{BB962C8B-B14F-4D97-AF65-F5344CB8AC3E}">
        <p14:creationId xmlns:p14="http://schemas.microsoft.com/office/powerpoint/2010/main" val="2390522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8610-7B03-254D-8924-4116C2718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12506FD-0F07-224F-BBCB-58B8EB8C04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4905868-F028-3244-9E8E-2CC5EEA1B6B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4B305E4F-45FA-7E42-AFB9-2A74B66EC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D8F7A-AC0D-954D-90C4-E3B2695406AB}"/>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4090808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95F3F-B85B-874B-8B24-0C2E1498046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154E86-4500-8743-B88C-C4034EFE4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A74BF7-BC30-FB4A-8A2C-A6F5B82E406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1E3FCB64-0AB3-454B-8EA1-206AC765C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49BBF-E479-A444-8059-62645C274A75}"/>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67996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76C8FE-595D-2C4C-B9D9-0C7E438AFF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51AC07-4248-8644-AEB4-B19126B12A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5872D-EB68-8440-9E7A-6C20B105C80C}"/>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219F9386-FDB8-7048-80BE-D69971D435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EE09F-F75B-654F-9418-1E267E0DA2A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756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6C14-4BCC-A145-9CEE-74E85DAF165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EE5667E-EF07-5840-817D-D938D4FDC2F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AE1CA-3E0C-A447-892D-E65E4BBACCD9}"/>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9160281A-2733-6F4E-AD45-8A76B74F2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6A7636-5FB2-2B41-8895-4B87B7111FAD}"/>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20546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6FC4-FC07-FB4C-A5E4-A19AB4903C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7882C0-EDD3-3141-9E78-633C22700C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CFE6105-454C-ED42-A078-6EF3DF0E8B3B}"/>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72B0AEBF-71C0-E945-838F-7792E90A9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4DB7-0A5F-9347-B76E-D6F9795A6289}"/>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3377040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A607-87C8-7D4B-A294-8B63765377E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B29D68D-7F92-174F-8C62-B4237E1D17D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66341D-417A-1B42-9368-CE2D0BEBAB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704449B-29D0-C84A-B010-576E9475CCDF}"/>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B1DD37B3-3536-FC4E-BD90-CC6074A8AE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1D4A24-31DC-C54C-8F77-F3EAA9AD6660}"/>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7038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70D8-94C0-BF4B-A7DC-DF44FF01B2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6A816F5-F51E-3C4A-8BED-38E6D80D0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613D53-395E-2C4D-915C-F7CC98AFE4D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E08AF91-CF18-A446-B0D9-B38118493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8392F58-96CA-0041-A6E8-39E1F35CF9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14DA5D-7C46-6249-9268-11A73FD61E4E}"/>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8" name="Footer Placeholder 7">
            <a:extLst>
              <a:ext uri="{FF2B5EF4-FFF2-40B4-BE49-F238E27FC236}">
                <a16:creationId xmlns:a16="http://schemas.microsoft.com/office/drawing/2014/main" id="{8E45D159-8C4A-784D-9C5C-B1DDDED3BE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E7F52E-8677-0347-B34B-8D00EAC5A5B1}"/>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92733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DBB45-2E2A-B14F-9974-5923B192C48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32DE4F7-448C-B149-A647-199ABAD0D448}"/>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4" name="Footer Placeholder 3">
            <a:extLst>
              <a:ext uri="{FF2B5EF4-FFF2-40B4-BE49-F238E27FC236}">
                <a16:creationId xmlns:a16="http://schemas.microsoft.com/office/drawing/2014/main" id="{1B057206-3CFB-C940-9D65-61BBD1EDB1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97976-66BE-5547-9FEC-F6B72DFB71EA}"/>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278839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CCD80-CC2D-8B42-99C0-57A910113C5D}"/>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3" name="Footer Placeholder 2">
            <a:extLst>
              <a:ext uri="{FF2B5EF4-FFF2-40B4-BE49-F238E27FC236}">
                <a16:creationId xmlns:a16="http://schemas.microsoft.com/office/drawing/2014/main" id="{DFA7E046-BA46-7C44-934F-EF5D42AB35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31C74-C380-F345-9F77-C23C0D1E76A2}"/>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3748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A7C8-8997-FB42-8CA8-69EA26CD96E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7F6977-5E4C-9642-B60A-E96DCE6DDB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DF7F6F0-1310-964B-827A-70ABC75BD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08DA099-5CFD-084C-9788-1EFD4D87742C}"/>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01635531-683D-BD45-8B20-BDC1E7DE7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72106-8C53-D54A-8E7F-9674119405D8}"/>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69376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1EABE-847B-0E45-BD63-12A7E200B0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3E1B0D6-DFA6-5A49-BBC7-7911E3D12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ABFC2-26BD-694A-A730-2256E4BDA4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7FA0DA-0BC2-F74B-9CB4-F73AC583B06A}"/>
              </a:ext>
            </a:extLst>
          </p:cNvPr>
          <p:cNvSpPr>
            <a:spLocks noGrp="1"/>
          </p:cNvSpPr>
          <p:nvPr>
            <p:ph type="dt" sz="half" idx="10"/>
          </p:nvPr>
        </p:nvSpPr>
        <p:spPr/>
        <p:txBody>
          <a:bodyPr/>
          <a:lstStyle/>
          <a:p>
            <a:fld id="{1D2FD5AC-6D0B-7F41-A729-B534110D8D54}" type="datetimeFigureOut">
              <a:rPr lang="en-US" smtClean="0"/>
              <a:t>4/19/2021</a:t>
            </a:fld>
            <a:endParaRPr lang="en-US"/>
          </a:p>
        </p:txBody>
      </p:sp>
      <p:sp>
        <p:nvSpPr>
          <p:cNvPr id="6" name="Footer Placeholder 5">
            <a:extLst>
              <a:ext uri="{FF2B5EF4-FFF2-40B4-BE49-F238E27FC236}">
                <a16:creationId xmlns:a16="http://schemas.microsoft.com/office/drawing/2014/main" id="{FBFDD277-E73E-EE46-A0CD-1403FF1F9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03695C-D6F4-3447-990D-6411524C67D4}"/>
              </a:ext>
            </a:extLst>
          </p:cNvPr>
          <p:cNvSpPr>
            <a:spLocks noGrp="1"/>
          </p:cNvSpPr>
          <p:nvPr>
            <p:ph type="sldNum" sz="quarter" idx="12"/>
          </p:nvPr>
        </p:nvSpPr>
        <p:spPr/>
        <p:txBody>
          <a:bodyPr/>
          <a:lstStyle/>
          <a:p>
            <a:fld id="{5074F7CD-575E-8A4C-8122-164C9A408EFF}" type="slidenum">
              <a:rPr lang="en-US" smtClean="0"/>
              <a:t>‹#›</a:t>
            </a:fld>
            <a:endParaRPr lang="en-US"/>
          </a:p>
        </p:txBody>
      </p:sp>
    </p:spTree>
    <p:extLst>
      <p:ext uri="{BB962C8B-B14F-4D97-AF65-F5344CB8AC3E}">
        <p14:creationId xmlns:p14="http://schemas.microsoft.com/office/powerpoint/2010/main" val="148930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3495D-D4EF-B149-9908-77FE2F53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9188A91-1876-324E-A1DD-477C9FF5F1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3014A1-9FE5-A34C-8BFE-36457AEA70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FD5AC-6D0B-7F41-A729-B534110D8D54}" type="datetimeFigureOut">
              <a:rPr lang="en-US" smtClean="0"/>
              <a:t>4/19/2021</a:t>
            </a:fld>
            <a:endParaRPr lang="en-US"/>
          </a:p>
        </p:txBody>
      </p:sp>
      <p:sp>
        <p:nvSpPr>
          <p:cNvPr id="5" name="Footer Placeholder 4">
            <a:extLst>
              <a:ext uri="{FF2B5EF4-FFF2-40B4-BE49-F238E27FC236}">
                <a16:creationId xmlns:a16="http://schemas.microsoft.com/office/drawing/2014/main" id="{AC44EDBA-2A2A-A94B-8C33-E60FA0A006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67DA56-4668-D145-A398-F5A870F121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4F7CD-575E-8A4C-8122-164C9A408EFF}" type="slidenum">
              <a:rPr lang="en-US" smtClean="0"/>
              <a:t>‹#›</a:t>
            </a:fld>
            <a:endParaRPr lang="en-US"/>
          </a:p>
        </p:txBody>
      </p:sp>
    </p:spTree>
    <p:extLst>
      <p:ext uri="{BB962C8B-B14F-4D97-AF65-F5344CB8AC3E}">
        <p14:creationId xmlns:p14="http://schemas.microsoft.com/office/powerpoint/2010/main" val="39153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8.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8" Type="http://schemas.openxmlformats.org/officeDocument/2006/relationships/hyperlink" Target="https://www.childnet.com/" TargetMode="External"/><Relationship Id="rId3" Type="http://schemas.openxmlformats.org/officeDocument/2006/relationships/hyperlink" Target="http://www.safestories.org.uk/" TargetMode="External"/><Relationship Id="rId7" Type="http://schemas.openxmlformats.org/officeDocument/2006/relationships/hyperlink" Target="https://www.net-aware.org.uk/" TargetMode="External"/><Relationship Id="rId12"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thinkuknow.co.uk/" TargetMode="External"/><Relationship Id="rId11" Type="http://schemas.openxmlformats.org/officeDocument/2006/relationships/hyperlink" Target="https://youngminds.org.uk/find-help/looking-after-yourself/online-pressures/" TargetMode="External"/><Relationship Id="rId5" Type="http://schemas.openxmlformats.org/officeDocument/2006/relationships/hyperlink" Target="https://www.internetmatters.org/resources/online-gaming-advice/the-basics/" TargetMode="External"/><Relationship Id="rId10" Type="http://schemas.openxmlformats.org/officeDocument/2006/relationships/hyperlink" Target="https://www.kooth.com/" TargetMode="External"/><Relationship Id="rId4" Type="http://schemas.openxmlformats.org/officeDocument/2006/relationships/hyperlink" Target="https://www.safeproject.org.uk/" TargetMode="External"/><Relationship Id="rId9" Type="http://schemas.openxmlformats.org/officeDocument/2006/relationships/hyperlink" Target="https://www.ditchthelabel.org/gaming-and-bullyi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hyperlink" Target="https://www.youtube.com/watch?v=uxpWhwdDEAw"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538A7B5-B32D-421E-B110-AB5B1A7CC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D36999-26F8-45E4-AB41-D485D0B0B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40012"/>
            <a:ext cx="12191999" cy="280335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30F8DA27-CE91-4AEB-B854-6F06B5485E3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23563" r="8214" b="45501"/>
          <a:stretch/>
        </p:blipFill>
        <p:spPr>
          <a:xfrm flipV="1">
            <a:off x="1" y="2404067"/>
            <a:ext cx="12191999" cy="2539327"/>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sp>
        <p:nvSpPr>
          <p:cNvPr id="2" name="Title 1">
            <a:extLst>
              <a:ext uri="{FF2B5EF4-FFF2-40B4-BE49-F238E27FC236}">
                <a16:creationId xmlns:a16="http://schemas.microsoft.com/office/drawing/2014/main" id="{CD33CB02-D202-E544-8F00-82588809239D}"/>
              </a:ext>
            </a:extLst>
          </p:cNvPr>
          <p:cNvSpPr>
            <a:spLocks noGrp="1"/>
          </p:cNvSpPr>
          <p:nvPr>
            <p:ph type="ctrTitle"/>
          </p:nvPr>
        </p:nvSpPr>
        <p:spPr>
          <a:xfrm>
            <a:off x="750745" y="4332369"/>
            <a:ext cx="10640754" cy="1578925"/>
          </a:xfrm>
        </p:spPr>
        <p:txBody>
          <a:bodyPr anchor="b">
            <a:noAutofit/>
          </a:bodyPr>
          <a:lstStyle/>
          <a:p>
            <a:r>
              <a:rPr lang="en-US" sz="5400" dirty="0">
                <a:solidFill>
                  <a:srgbClr val="FFFFFF"/>
                </a:solidFill>
              </a:rPr>
              <a:t>KS3 Life Online</a:t>
            </a:r>
            <a:br>
              <a:rPr lang="en-US" sz="5400" dirty="0">
                <a:solidFill>
                  <a:srgbClr val="FFFFFF"/>
                </a:solidFill>
              </a:rPr>
            </a:br>
            <a:r>
              <a:rPr lang="en-US" sz="5400" dirty="0">
                <a:solidFill>
                  <a:srgbClr val="FFFFFF"/>
                </a:solidFill>
              </a:rPr>
              <a:t>Callum and Charlie– Lesson Two</a:t>
            </a:r>
          </a:p>
        </p:txBody>
      </p:sp>
      <p:pic>
        <p:nvPicPr>
          <p:cNvPr id="32" name="Picture 31">
            <a:extLst>
              <a:ext uri="{FF2B5EF4-FFF2-40B4-BE49-F238E27FC236}">
                <a16:creationId xmlns:a16="http://schemas.microsoft.com/office/drawing/2014/main" id="{F7AF4E20-3DDE-4998-96BE-44EE182540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8235" t="-1" r="8214" b="86237"/>
          <a:stretch/>
        </p:blipFill>
        <p:spPr>
          <a:xfrm flipV="1">
            <a:off x="0" y="5616534"/>
            <a:ext cx="12191999" cy="1129775"/>
          </a:xfrm>
          <a:custGeom>
            <a:avLst/>
            <a:gdLst>
              <a:gd name="connsiteX0" fmla="*/ 0 w 12191999"/>
              <a:gd name="connsiteY0" fmla="*/ 4473360 h 4473360"/>
              <a:gd name="connsiteX1" fmla="*/ 12191999 w 12191999"/>
              <a:gd name="connsiteY1" fmla="*/ 4473360 h 4473360"/>
              <a:gd name="connsiteX2" fmla="*/ 12191999 w 12191999"/>
              <a:gd name="connsiteY2" fmla="*/ 0 h 4473360"/>
              <a:gd name="connsiteX3" fmla="*/ 0 w 12191999"/>
              <a:gd name="connsiteY3" fmla="*/ 0 h 4473360"/>
            </a:gdLst>
            <a:ahLst/>
            <a:cxnLst>
              <a:cxn ang="0">
                <a:pos x="connsiteX0" y="connsiteY0"/>
              </a:cxn>
              <a:cxn ang="0">
                <a:pos x="connsiteX1" y="connsiteY1"/>
              </a:cxn>
              <a:cxn ang="0">
                <a:pos x="connsiteX2" y="connsiteY2"/>
              </a:cxn>
              <a:cxn ang="0">
                <a:pos x="connsiteX3" y="connsiteY3"/>
              </a:cxn>
            </a:cxnLst>
            <a:rect l="l" t="t" r="r" b="b"/>
            <a:pathLst>
              <a:path w="12191999" h="4473360">
                <a:moveTo>
                  <a:pt x="0" y="4473360"/>
                </a:moveTo>
                <a:lnTo>
                  <a:pt x="12191999" y="4473360"/>
                </a:lnTo>
                <a:lnTo>
                  <a:pt x="12191999" y="0"/>
                </a:lnTo>
                <a:lnTo>
                  <a:pt x="0" y="0"/>
                </a:lnTo>
                <a:close/>
              </a:path>
            </a:pathLst>
          </a:custGeom>
        </p:spPr>
      </p:pic>
      <p:pic>
        <p:nvPicPr>
          <p:cNvPr id="13" name="Picture 12" descr="A picture containing clock&#10;&#10;Description automatically generated">
            <a:extLst>
              <a:ext uri="{FF2B5EF4-FFF2-40B4-BE49-F238E27FC236}">
                <a16:creationId xmlns:a16="http://schemas.microsoft.com/office/drawing/2014/main" id="{663D5396-0E7C-2147-B236-FB253C2F0ABC}"/>
              </a:ext>
            </a:extLst>
          </p:cNvPr>
          <p:cNvPicPr>
            <a:picLocks noChangeAspect="1"/>
          </p:cNvPicPr>
          <p:nvPr/>
        </p:nvPicPr>
        <p:blipFill>
          <a:blip r:embed="rId4"/>
          <a:stretch>
            <a:fillRect/>
          </a:stretch>
        </p:blipFill>
        <p:spPr>
          <a:xfrm>
            <a:off x="0" y="1373898"/>
            <a:ext cx="6129089" cy="1532273"/>
          </a:xfrm>
          <a:prstGeom prst="rect">
            <a:avLst/>
          </a:prstGeom>
        </p:spPr>
      </p:pic>
      <p:pic>
        <p:nvPicPr>
          <p:cNvPr id="14" name="Picture 13">
            <a:extLst>
              <a:ext uri="{FF2B5EF4-FFF2-40B4-BE49-F238E27FC236}">
                <a16:creationId xmlns:a16="http://schemas.microsoft.com/office/drawing/2014/main" id="{9362B015-63E5-8D45-8A57-2197FDEACCA8}"/>
              </a:ext>
            </a:extLst>
          </p:cNvPr>
          <p:cNvPicPr>
            <a:picLocks noChangeAspect="1"/>
          </p:cNvPicPr>
          <p:nvPr/>
        </p:nvPicPr>
        <p:blipFill>
          <a:blip r:embed="rId5"/>
          <a:srcRect l="4215" r="4215"/>
          <a:stretch/>
        </p:blipFill>
        <p:spPr>
          <a:xfrm>
            <a:off x="6459679" y="362662"/>
            <a:ext cx="5401730" cy="31325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78683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1C8BA82-5809-704E-BEB4-68E0D3B16F1A}"/>
              </a:ext>
            </a:extLst>
          </p:cNvPr>
          <p:cNvPicPr>
            <a:picLocks noChangeAspect="1"/>
          </p:cNvPicPr>
          <p:nvPr/>
        </p:nvPicPr>
        <p:blipFill>
          <a:blip r:embed="rId3"/>
          <a:srcRect l="7320" r="7320"/>
          <a:stretch/>
        </p:blipFill>
        <p:spPr>
          <a:xfrm>
            <a:off x="6083786" y="-168316"/>
            <a:ext cx="6261330" cy="3932313"/>
          </a:xfrm>
          <a:prstGeom prst="rect">
            <a:avLst/>
          </a:prstGeom>
          <a:effectLst>
            <a:softEdge rad="533400"/>
          </a:effectLst>
        </p:spPr>
      </p:pic>
      <p:pic>
        <p:nvPicPr>
          <p:cNvPr id="6" name="Content Placeholder 5">
            <a:extLst>
              <a:ext uri="{FF2B5EF4-FFF2-40B4-BE49-F238E27FC236}">
                <a16:creationId xmlns:a16="http://schemas.microsoft.com/office/drawing/2014/main" id="{B38F9952-EA1D-654F-885A-8BB6DB563FF5}"/>
              </a:ext>
            </a:extLst>
          </p:cNvPr>
          <p:cNvPicPr>
            <a:picLocks noChangeAspect="1"/>
          </p:cNvPicPr>
          <p:nvPr/>
        </p:nvPicPr>
        <p:blipFill>
          <a:blip r:embed="rId4"/>
          <a:srcRect l="10547" r="10547"/>
          <a:stretch/>
        </p:blipFill>
        <p:spPr>
          <a:xfrm>
            <a:off x="6089904" y="2487166"/>
            <a:ext cx="6263640" cy="4215384"/>
          </a:xfrm>
          <a:prstGeom prst="rect">
            <a:avLst/>
          </a:prstGeom>
          <a:effectLst>
            <a:softEdge rad="533400"/>
          </a:effectLst>
        </p:spPr>
      </p:pic>
      <p:pic>
        <p:nvPicPr>
          <p:cNvPr id="58" name="Picture 57">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8" name="Content Placeholder 37">
            <a:extLst>
              <a:ext uri="{FF2B5EF4-FFF2-40B4-BE49-F238E27FC236}">
                <a16:creationId xmlns:a16="http://schemas.microsoft.com/office/drawing/2014/main" id="{DBBE1583-09EE-479F-B5A3-1A2C063BABC9}"/>
              </a:ext>
            </a:extLst>
          </p:cNvPr>
          <p:cNvSpPr>
            <a:spLocks noGrp="1"/>
          </p:cNvSpPr>
          <p:nvPr>
            <p:ph idx="1"/>
          </p:nvPr>
        </p:nvSpPr>
        <p:spPr>
          <a:xfrm>
            <a:off x="336885" y="1159425"/>
            <a:ext cx="6263640" cy="5315752"/>
          </a:xfrm>
        </p:spPr>
        <p:txBody>
          <a:bodyPr vert="horz" lIns="91440" tIns="45720" rIns="91440" bIns="45720" rtlCol="0" anchor="ctr">
            <a:normAutofit/>
          </a:bodyPr>
          <a:lstStyle/>
          <a:p>
            <a:pPr>
              <a:lnSpc>
                <a:spcPct val="120000"/>
              </a:lnSpc>
            </a:pPr>
            <a:r>
              <a:rPr lang="en-GB" sz="2600" dirty="0"/>
              <a:t>Philosophy is about thinking deeply about society, how we should behave and treat others, and issues such as friendship. </a:t>
            </a:r>
          </a:p>
          <a:p>
            <a:pPr>
              <a:lnSpc>
                <a:spcPct val="120000"/>
              </a:lnSpc>
            </a:pPr>
            <a:r>
              <a:rPr lang="en-GB" sz="2600" dirty="0"/>
              <a:t>Ancient Greek philosopher Aristotle (384-322 BC) presented views of friendship which are still relevant today.</a:t>
            </a:r>
          </a:p>
          <a:p>
            <a:pPr>
              <a:lnSpc>
                <a:spcPct val="120000"/>
              </a:lnSpc>
            </a:pPr>
            <a:r>
              <a:rPr lang="en-GB" sz="2600" dirty="0"/>
              <a:t>With the development of modern technology, many people are interested in how an ancient idea of friendship can apply to online friendships and relationships.</a:t>
            </a:r>
          </a:p>
        </p:txBody>
      </p:sp>
      <p:sp>
        <p:nvSpPr>
          <p:cNvPr id="9" name="Rectangle 8">
            <a:extLst>
              <a:ext uri="{FF2B5EF4-FFF2-40B4-BE49-F238E27FC236}">
                <a16:creationId xmlns:a16="http://schemas.microsoft.com/office/drawing/2014/main" id="{12298D65-C0EA-7F4F-A4BD-0A63BAEB6125}"/>
              </a:ext>
            </a:extLst>
          </p:cNvPr>
          <p:cNvSpPr/>
          <p:nvPr/>
        </p:nvSpPr>
        <p:spPr>
          <a:xfrm>
            <a:off x="336885" y="457694"/>
            <a:ext cx="6653850" cy="701731"/>
          </a:xfrm>
          <a:prstGeom prst="rect">
            <a:avLst/>
          </a:prstGeom>
        </p:spPr>
        <p:txBody>
          <a:bodyPr wrap="square">
            <a:spAutoFit/>
          </a:bodyPr>
          <a:lstStyle/>
          <a:p>
            <a:pPr>
              <a:lnSpc>
                <a:spcPct val="90000"/>
              </a:lnSpc>
              <a:spcBef>
                <a:spcPct val="0"/>
              </a:spcBef>
              <a:spcAft>
                <a:spcPts val="600"/>
              </a:spcAft>
            </a:pPr>
            <a:r>
              <a:rPr lang="en-US" sz="4400" b="1" dirty="0">
                <a:solidFill>
                  <a:srgbClr val="18A7E0"/>
                </a:solidFill>
              </a:rPr>
              <a:t>Philosophy and Friendship</a:t>
            </a:r>
          </a:p>
        </p:txBody>
      </p:sp>
      <p:pic>
        <p:nvPicPr>
          <p:cNvPr id="35" name="Picture 34" descr="A picture containing clock&#10;&#10;Description automatically generated">
            <a:extLst>
              <a:ext uri="{FF2B5EF4-FFF2-40B4-BE49-F238E27FC236}">
                <a16:creationId xmlns:a16="http://schemas.microsoft.com/office/drawing/2014/main" id="{4E3F5D04-6FCE-C147-874B-D149AD6539CF}"/>
              </a:ext>
            </a:extLst>
          </p:cNvPr>
          <p:cNvPicPr>
            <a:picLocks noChangeAspect="1"/>
          </p:cNvPicPr>
          <p:nvPr/>
        </p:nvPicPr>
        <p:blipFill>
          <a:blip r:embed="rId6"/>
          <a:stretch>
            <a:fillRect/>
          </a:stretch>
        </p:blipFill>
        <p:spPr>
          <a:xfrm>
            <a:off x="8901376" y="6033913"/>
            <a:ext cx="3290624" cy="824087"/>
          </a:xfrm>
          <a:prstGeom prst="rect">
            <a:avLst/>
          </a:prstGeom>
        </p:spPr>
      </p:pic>
    </p:spTree>
    <p:extLst>
      <p:ext uri="{BB962C8B-B14F-4D97-AF65-F5344CB8AC3E}">
        <p14:creationId xmlns:p14="http://schemas.microsoft.com/office/powerpoint/2010/main" val="711178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CBDCF99-5427-3B43-8F92-1D835264C4C6}"/>
              </a:ext>
            </a:extLst>
          </p:cNvPr>
          <p:cNvPicPr>
            <a:picLocks noChangeAspect="1"/>
          </p:cNvPicPr>
          <p:nvPr/>
        </p:nvPicPr>
        <p:blipFill rotWithShape="1">
          <a:blip r:embed="rId3">
            <a:alphaModFix/>
          </a:blip>
          <a:srcRect r="17019"/>
          <a:stretch/>
        </p:blipFill>
        <p:spPr>
          <a:xfrm>
            <a:off x="5797848" y="0"/>
            <a:ext cx="6394152" cy="6857990"/>
          </a:xfrm>
          <a:prstGeom prst="rect">
            <a:avLst/>
          </a:prstGeom>
        </p:spPr>
      </p:pic>
      <p:pic>
        <p:nvPicPr>
          <p:cNvPr id="26" name="Picture 25">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31" name="Title 1">
            <a:extLst>
              <a:ext uri="{FF2B5EF4-FFF2-40B4-BE49-F238E27FC236}">
                <a16:creationId xmlns:a16="http://schemas.microsoft.com/office/drawing/2014/main" id="{6D32A7B3-CBCD-404C-8400-367B4A9C31E5}"/>
              </a:ext>
            </a:extLst>
          </p:cNvPr>
          <p:cNvSpPr>
            <a:spLocks noGrp="1"/>
          </p:cNvSpPr>
          <p:nvPr>
            <p:ph type="title"/>
          </p:nvPr>
        </p:nvSpPr>
        <p:spPr>
          <a:xfrm>
            <a:off x="210070" y="160962"/>
            <a:ext cx="5885930" cy="823370"/>
          </a:xfrm>
        </p:spPr>
        <p:txBody>
          <a:bodyPr vert="horz" lIns="91440" tIns="45720" rIns="91440" bIns="45720" rtlCol="0">
            <a:normAutofit fontScale="90000"/>
          </a:bodyPr>
          <a:lstStyle/>
          <a:p>
            <a:r>
              <a:rPr lang="en-US" b="1" dirty="0">
                <a:solidFill>
                  <a:srgbClr val="18A7E0"/>
                </a:solidFill>
                <a:latin typeface="+mn-lt"/>
              </a:rPr>
              <a:t>Three Types of Friendship</a:t>
            </a:r>
          </a:p>
        </p:txBody>
      </p:sp>
      <p:sp>
        <p:nvSpPr>
          <p:cNvPr id="29" name="Rounded Rectangle 28">
            <a:extLst>
              <a:ext uri="{FF2B5EF4-FFF2-40B4-BE49-F238E27FC236}">
                <a16:creationId xmlns:a16="http://schemas.microsoft.com/office/drawing/2014/main" id="{A9ECE540-B409-624A-92B9-0D93D956024D}"/>
              </a:ext>
            </a:extLst>
          </p:cNvPr>
          <p:cNvSpPr/>
          <p:nvPr/>
        </p:nvSpPr>
        <p:spPr>
          <a:xfrm>
            <a:off x="210070" y="988212"/>
            <a:ext cx="5678570" cy="1334123"/>
          </a:xfrm>
          <a:prstGeom prst="roundRect">
            <a:avLst/>
          </a:prstGeom>
          <a:ln>
            <a:noFill/>
          </a:ln>
          <a:effectLst>
            <a:outerShdw blurRad="44450" dist="27940" dir="5400000" algn="ctr">
              <a:srgbClr val="000000">
                <a:alpha val="32000"/>
              </a:srgbClr>
            </a:outerShdw>
          </a:effectLst>
          <a:scene3d>
            <a:camera prst="orthographicFront"/>
            <a:lightRig rig="threePt" dir="t"/>
          </a:scene3d>
          <a:sp3d>
            <a:bevelT w="165100" prst="coolSlant"/>
          </a:sp3d>
        </p:spPr>
        <p:style>
          <a:lnRef idx="0">
            <a:schemeClr val="accent1"/>
          </a:lnRef>
          <a:fillRef idx="3">
            <a:schemeClr val="accent1"/>
          </a:fillRef>
          <a:effectRef idx="3">
            <a:schemeClr val="accent1"/>
          </a:effectRef>
          <a:fontRef idx="minor">
            <a:schemeClr val="lt1"/>
          </a:fontRef>
        </p:style>
        <p:txBody>
          <a:bodyPr rtlCol="0" anchor="ctr"/>
          <a:lstStyle/>
          <a:p>
            <a:pPr marL="342900" indent="-342900" algn="ctr">
              <a:buAutoNum type="arabicPeriod"/>
            </a:pPr>
            <a:r>
              <a:rPr lang="en-US" sz="2400" b="1" dirty="0">
                <a:solidFill>
                  <a:schemeClr val="bg1"/>
                </a:solidFill>
              </a:rPr>
              <a:t>Friendship of Utility </a:t>
            </a:r>
          </a:p>
          <a:p>
            <a:pPr algn="ctr"/>
            <a:r>
              <a:rPr lang="en-GB" sz="1600" dirty="0"/>
              <a:t>Friendships based on what people can do for one another. They often have little to do with the individual as a person at all. Aristotle thinks of these as the lowest form of friendships.</a:t>
            </a:r>
          </a:p>
        </p:txBody>
      </p:sp>
      <p:sp>
        <p:nvSpPr>
          <p:cNvPr id="33" name="Rounded Rectangle 32">
            <a:extLst>
              <a:ext uri="{FF2B5EF4-FFF2-40B4-BE49-F238E27FC236}">
                <a16:creationId xmlns:a16="http://schemas.microsoft.com/office/drawing/2014/main" id="{AFFC0EA4-1FA4-D743-9E78-449A2DD67D3E}"/>
              </a:ext>
            </a:extLst>
          </p:cNvPr>
          <p:cNvSpPr/>
          <p:nvPr/>
        </p:nvSpPr>
        <p:spPr>
          <a:xfrm>
            <a:off x="210070" y="2518500"/>
            <a:ext cx="5678570" cy="1717837"/>
          </a:xfrm>
          <a:prstGeom prst="roundRect">
            <a:avLst/>
          </a:prstGeom>
          <a:ln>
            <a:noFill/>
          </a:ln>
          <a:effectLst/>
          <a:scene3d>
            <a:camera prst="orthographicFront"/>
            <a:lightRig rig="threePt" dir="t"/>
          </a:scene3d>
          <a:sp3d>
            <a:bevelT w="165100" prst="coolSlant"/>
          </a:sp3d>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b="1" dirty="0">
                <a:solidFill>
                  <a:schemeClr val="bg1"/>
                </a:solidFill>
              </a:rPr>
              <a:t>2. Friendship of Pleasure </a:t>
            </a:r>
          </a:p>
          <a:p>
            <a:pPr lvl="0" algn="ctr"/>
            <a:r>
              <a:rPr lang="en-GB" sz="1600" dirty="0"/>
              <a:t>Friendships based on a shared enjoyment of certain kinds of activities and the positive emotions or feelings you get from these activities. They friendships are not usually as long lasting because the connection only lasts as long as your interests stay the same</a:t>
            </a:r>
          </a:p>
        </p:txBody>
      </p:sp>
      <p:sp>
        <p:nvSpPr>
          <p:cNvPr id="34" name="Rounded Rectangle 33">
            <a:extLst>
              <a:ext uri="{FF2B5EF4-FFF2-40B4-BE49-F238E27FC236}">
                <a16:creationId xmlns:a16="http://schemas.microsoft.com/office/drawing/2014/main" id="{4CB1234E-A148-6448-A4B7-D13B09BBCA98}"/>
              </a:ext>
            </a:extLst>
          </p:cNvPr>
          <p:cNvSpPr/>
          <p:nvPr/>
        </p:nvSpPr>
        <p:spPr>
          <a:xfrm>
            <a:off x="210070" y="4432502"/>
            <a:ext cx="5678570" cy="2139134"/>
          </a:xfrm>
          <a:prstGeom prst="roundRect">
            <a:avLst/>
          </a:prstGeom>
          <a:ln>
            <a:noFill/>
          </a:ln>
          <a:effectLst>
            <a:outerShdw blurRad="44450" dist="27940" dir="5400000" algn="ctr">
              <a:srgbClr val="000000">
                <a:alpha val="32000"/>
              </a:srgbClr>
            </a:outerShdw>
          </a:effectLst>
          <a:scene3d>
            <a:camera prst="orthographicFront"/>
            <a:lightRig rig="threePt" dir="t"/>
          </a:scene3d>
          <a:sp3d>
            <a:bevelT w="165100" prst="coolSlant"/>
          </a:sp3d>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b="1" dirty="0">
                <a:solidFill>
                  <a:schemeClr val="bg1"/>
                </a:solidFill>
              </a:rPr>
              <a:t>3. Friendship of Virtue </a:t>
            </a:r>
          </a:p>
          <a:p>
            <a:pPr lvl="0" algn="ctr"/>
            <a:r>
              <a:rPr lang="en-GB" sz="1600" dirty="0"/>
              <a:t>For Aristotle this is ‘true’ friendships as they are based on respect and mutual liking of one another’s character (their virtues). In this friendship, each friend pushes each other to be a better person or version of themselves. You are also motivated to care for these friends and support them. These friendships take time to develop but it makes them more stable. </a:t>
            </a:r>
          </a:p>
        </p:txBody>
      </p:sp>
      <p:pic>
        <p:nvPicPr>
          <p:cNvPr id="35" name="Picture 34" descr="A picture containing clock&#10;&#10;Description automatically generated">
            <a:extLst>
              <a:ext uri="{FF2B5EF4-FFF2-40B4-BE49-F238E27FC236}">
                <a16:creationId xmlns:a16="http://schemas.microsoft.com/office/drawing/2014/main" id="{74F2E905-8FD2-EC42-842A-95B40121206A}"/>
              </a:ext>
            </a:extLst>
          </p:cNvPr>
          <p:cNvPicPr>
            <a:picLocks noChangeAspect="1"/>
          </p:cNvPicPr>
          <p:nvPr/>
        </p:nvPicPr>
        <p:blipFill>
          <a:blip r:embed="rId5"/>
          <a:stretch>
            <a:fillRect/>
          </a:stretch>
        </p:blipFill>
        <p:spPr>
          <a:xfrm>
            <a:off x="8901376" y="6033903"/>
            <a:ext cx="3290624" cy="824087"/>
          </a:xfrm>
          <a:prstGeom prst="rect">
            <a:avLst/>
          </a:prstGeom>
        </p:spPr>
      </p:pic>
    </p:spTree>
    <p:extLst>
      <p:ext uri="{BB962C8B-B14F-4D97-AF65-F5344CB8AC3E}">
        <p14:creationId xmlns:p14="http://schemas.microsoft.com/office/powerpoint/2010/main" val="2332974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animBg="1"/>
      <p:bldP spid="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433F20C4-4D03-404C-9635-E9F2104368DB}"/>
              </a:ext>
            </a:extLst>
          </p:cNvPr>
          <p:cNvGrpSpPr/>
          <p:nvPr/>
        </p:nvGrpSpPr>
        <p:grpSpPr>
          <a:xfrm>
            <a:off x="317689" y="566765"/>
            <a:ext cx="6997511" cy="4276930"/>
            <a:chOff x="4051692" y="225559"/>
            <a:chExt cx="8018943" cy="4643296"/>
          </a:xfrm>
          <a:effectLst>
            <a:reflection blurRad="6350" stA="52000" endA="300" endPos="35000" dir="5400000" sy="-100000" algn="bl" rotWithShape="0"/>
          </a:effectLst>
        </p:grpSpPr>
        <p:pic>
          <p:nvPicPr>
            <p:cNvPr id="9" name="Picture 8" descr="A picture containing wall, floor, indoor, room&#10;&#10;Description automatically generated">
              <a:extLst>
                <a:ext uri="{FF2B5EF4-FFF2-40B4-BE49-F238E27FC236}">
                  <a16:creationId xmlns:a16="http://schemas.microsoft.com/office/drawing/2014/main" id="{0B5B1D4D-B484-8942-B6D9-CAB15C3EB904}"/>
                </a:ext>
              </a:extLst>
            </p:cNvPr>
            <p:cNvPicPr>
              <a:picLocks noChangeAspect="1"/>
            </p:cNvPicPr>
            <p:nvPr/>
          </p:nvPicPr>
          <p:blipFill>
            <a:blip r:embed="rId3"/>
            <a:stretch>
              <a:fillRect/>
            </a:stretch>
          </p:blipFill>
          <p:spPr>
            <a:xfrm>
              <a:off x="4051693" y="233240"/>
              <a:ext cx="4362786" cy="2343821"/>
            </a:xfrm>
            <a:prstGeom prst="rect">
              <a:avLst/>
            </a:prstGeom>
          </p:spPr>
        </p:pic>
        <p:pic>
          <p:nvPicPr>
            <p:cNvPr id="13" name="Picture 12" descr="A screenshot of a video game&#10;&#10;Description automatically generated">
              <a:extLst>
                <a:ext uri="{FF2B5EF4-FFF2-40B4-BE49-F238E27FC236}">
                  <a16:creationId xmlns:a16="http://schemas.microsoft.com/office/drawing/2014/main" id="{FD33F8AF-6BEE-0C48-A8A3-880AFD7D3CE0}"/>
                </a:ext>
              </a:extLst>
            </p:cNvPr>
            <p:cNvPicPr>
              <a:picLocks noChangeAspect="1"/>
            </p:cNvPicPr>
            <p:nvPr/>
          </p:nvPicPr>
          <p:blipFill>
            <a:blip r:embed="rId4"/>
            <a:stretch>
              <a:fillRect/>
            </a:stretch>
          </p:blipFill>
          <p:spPr>
            <a:xfrm>
              <a:off x="7189687" y="2525034"/>
              <a:ext cx="4880946" cy="2343821"/>
            </a:xfrm>
            <a:prstGeom prst="rect">
              <a:avLst/>
            </a:prstGeom>
          </p:spPr>
        </p:pic>
        <p:pic>
          <p:nvPicPr>
            <p:cNvPr id="15" name="Picture 14" descr="A screenshot of a video game&#10;&#10;Description automatically generated with medium confidence">
              <a:extLst>
                <a:ext uri="{FF2B5EF4-FFF2-40B4-BE49-F238E27FC236}">
                  <a16:creationId xmlns:a16="http://schemas.microsoft.com/office/drawing/2014/main" id="{B458F102-4E68-194A-99F4-56F716C99258}"/>
                </a:ext>
              </a:extLst>
            </p:cNvPr>
            <p:cNvPicPr>
              <a:picLocks noChangeAspect="1"/>
            </p:cNvPicPr>
            <p:nvPr/>
          </p:nvPicPr>
          <p:blipFill rotWithShape="1">
            <a:blip r:embed="rId5"/>
            <a:srcRect r="4582"/>
            <a:stretch/>
          </p:blipFill>
          <p:spPr>
            <a:xfrm>
              <a:off x="4051692" y="2530011"/>
              <a:ext cx="4162918" cy="2338844"/>
            </a:xfrm>
            <a:prstGeom prst="rect">
              <a:avLst/>
            </a:prstGeom>
          </p:spPr>
        </p:pic>
        <p:pic>
          <p:nvPicPr>
            <p:cNvPr id="17" name="Picture 16" descr="Graphical user interface, application&#10;&#10;Description automatically generated">
              <a:extLst>
                <a:ext uri="{FF2B5EF4-FFF2-40B4-BE49-F238E27FC236}">
                  <a16:creationId xmlns:a16="http://schemas.microsoft.com/office/drawing/2014/main" id="{EC8B22A9-19D5-5540-9515-422FF4CBF2BA}"/>
                </a:ext>
              </a:extLst>
            </p:cNvPr>
            <p:cNvPicPr>
              <a:picLocks noChangeAspect="1"/>
            </p:cNvPicPr>
            <p:nvPr/>
          </p:nvPicPr>
          <p:blipFill>
            <a:blip r:embed="rId6"/>
            <a:stretch>
              <a:fillRect/>
            </a:stretch>
          </p:blipFill>
          <p:spPr>
            <a:xfrm>
              <a:off x="7707848" y="225559"/>
              <a:ext cx="4362787" cy="2351502"/>
            </a:xfrm>
            <a:prstGeom prst="rect">
              <a:avLst/>
            </a:prstGeom>
          </p:spPr>
        </p:pic>
      </p:grpSp>
      <p:sp>
        <p:nvSpPr>
          <p:cNvPr id="18" name="Content Placeholder 2">
            <a:extLst>
              <a:ext uri="{FF2B5EF4-FFF2-40B4-BE49-F238E27FC236}">
                <a16:creationId xmlns:a16="http://schemas.microsoft.com/office/drawing/2014/main" id="{174DDD48-5516-E841-8308-44EBC12BF7F5}"/>
              </a:ext>
            </a:extLst>
          </p:cNvPr>
          <p:cNvSpPr txBox="1">
            <a:spLocks/>
          </p:cNvSpPr>
          <p:nvPr/>
        </p:nvSpPr>
        <p:spPr>
          <a:xfrm>
            <a:off x="317689" y="4706911"/>
            <a:ext cx="6997509" cy="2031167"/>
          </a:xfrm>
          <a:prstGeom prst="rect">
            <a:avLst/>
          </a:prstGeom>
          <a:ln>
            <a:noFill/>
            <a:prstDash val="dash"/>
          </a:ln>
        </p:spPr>
        <p:txBody>
          <a:bodyPr vert="horz" lIns="91440" tIns="45720" rIns="91440" bIns="45720"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pPr>
            <a:r>
              <a:rPr lang="en-GB" dirty="0"/>
              <a:t>To what extent is it possible to achieve the friendship of virtue online? </a:t>
            </a:r>
          </a:p>
          <a:p>
            <a:pPr>
              <a:lnSpc>
                <a:spcPct val="130000"/>
              </a:lnSpc>
            </a:pPr>
            <a:r>
              <a:rPr lang="en-GB" dirty="0"/>
              <a:t>Are particular online activities such as gaming more or less likely to be a place for developing such a friendship?</a:t>
            </a:r>
          </a:p>
        </p:txBody>
      </p:sp>
      <p:sp>
        <p:nvSpPr>
          <p:cNvPr id="20" name="Title 1">
            <a:extLst>
              <a:ext uri="{FF2B5EF4-FFF2-40B4-BE49-F238E27FC236}">
                <a16:creationId xmlns:a16="http://schemas.microsoft.com/office/drawing/2014/main" id="{EC281B34-383C-504F-A209-19E021BBCCC6}"/>
              </a:ext>
            </a:extLst>
          </p:cNvPr>
          <p:cNvSpPr>
            <a:spLocks noGrp="1"/>
          </p:cNvSpPr>
          <p:nvPr>
            <p:ph type="title"/>
          </p:nvPr>
        </p:nvSpPr>
        <p:spPr>
          <a:xfrm>
            <a:off x="7499050" y="233241"/>
            <a:ext cx="4087844" cy="831062"/>
          </a:xfrm>
        </p:spPr>
        <p:txBody>
          <a:bodyPr vert="horz" lIns="91440" tIns="45720" rIns="91440" bIns="45720" rtlCol="0">
            <a:normAutofit/>
          </a:bodyPr>
          <a:lstStyle/>
          <a:p>
            <a:r>
              <a:rPr lang="en-US" sz="4000" b="1" dirty="0">
                <a:solidFill>
                  <a:srgbClr val="18A7E0"/>
                </a:solidFill>
                <a:latin typeface="+mn-lt"/>
              </a:rPr>
              <a:t>Activity Three</a:t>
            </a:r>
          </a:p>
        </p:txBody>
      </p:sp>
      <p:sp>
        <p:nvSpPr>
          <p:cNvPr id="22" name="Content Placeholder 2">
            <a:extLst>
              <a:ext uri="{FF2B5EF4-FFF2-40B4-BE49-F238E27FC236}">
                <a16:creationId xmlns:a16="http://schemas.microsoft.com/office/drawing/2014/main" id="{1CBB1AD1-2F35-CE48-BB5F-866F9810D2F0}"/>
              </a:ext>
            </a:extLst>
          </p:cNvPr>
          <p:cNvSpPr txBox="1">
            <a:spLocks/>
          </p:cNvSpPr>
          <p:nvPr/>
        </p:nvSpPr>
        <p:spPr>
          <a:xfrm>
            <a:off x="7499050" y="1064303"/>
            <a:ext cx="4407025" cy="5673775"/>
          </a:xfrm>
          <a:prstGeom prst="rect">
            <a:avLst/>
          </a:prstGeom>
          <a:ln>
            <a:solidFill>
              <a:srgbClr val="18A7E0"/>
            </a:solidFill>
            <a:prstDash val="dash"/>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pPr>
            <a:r>
              <a:rPr lang="en-GB" sz="1600" dirty="0"/>
              <a:t>Read through the arguments that could be used to debate whether it is possible to achieve the friendship of virtue online. </a:t>
            </a:r>
          </a:p>
          <a:p>
            <a:pPr>
              <a:lnSpc>
                <a:spcPct val="130000"/>
              </a:lnSpc>
            </a:pPr>
            <a:r>
              <a:rPr lang="en-GB" sz="1600" dirty="0"/>
              <a:t>Highlight the best two arguments on each side. </a:t>
            </a:r>
          </a:p>
          <a:p>
            <a:pPr>
              <a:lnSpc>
                <a:spcPct val="130000"/>
              </a:lnSpc>
            </a:pPr>
            <a:r>
              <a:rPr lang="en-GB" sz="1600" dirty="0"/>
              <a:t>Now, we will have a simultaneous debate. In pairs, you will be randomly allocated with a side to argue. You will try to convince your opponent using the main arguments provided and backing them up with examples to help you sound more convincing. </a:t>
            </a:r>
          </a:p>
          <a:p>
            <a:pPr>
              <a:lnSpc>
                <a:spcPct val="130000"/>
              </a:lnSpc>
            </a:pPr>
            <a:r>
              <a:rPr lang="en-GB" sz="1600" dirty="0"/>
              <a:t>You will each have  one minute to present your best arguments where your opponent cannot interrupt. After you have both spoken you will each have another minute to challenge your opponent and they can respond to your challenges. </a:t>
            </a:r>
          </a:p>
        </p:txBody>
      </p:sp>
    </p:spTree>
    <p:extLst>
      <p:ext uri="{BB962C8B-B14F-4D97-AF65-F5344CB8AC3E}">
        <p14:creationId xmlns:p14="http://schemas.microsoft.com/office/powerpoint/2010/main" val="265208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11770" r="11770"/>
          <a:stretch/>
        </p:blipFill>
        <p:spPr>
          <a:xfrm>
            <a:off x="6083786" y="-168316"/>
            <a:ext cx="6261330" cy="3932313"/>
          </a:xfrm>
          <a:prstGeom prst="rect">
            <a:avLst/>
          </a:prstGeom>
          <a:effectLst>
            <a:softEdge rad="533400"/>
          </a:effectLst>
        </p:spPr>
      </p:pic>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4"/>
          <a:srcRect l="5329" r="5329"/>
          <a:stretch/>
        </p:blipFill>
        <p:spPr>
          <a:xfrm>
            <a:off x="6089904" y="2487166"/>
            <a:ext cx="6263640" cy="4215384"/>
          </a:xfrm>
          <a:prstGeom prst="rect">
            <a:avLst/>
          </a:prstGeom>
          <a:effectLst>
            <a:softEdge rad="533400"/>
          </a:effectLst>
        </p:spPr>
      </p:pic>
      <p:pic>
        <p:nvPicPr>
          <p:cNvPr id="40" name="Picture 39">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227483" y="2427483"/>
            <a:ext cx="6143337" cy="4117913"/>
          </a:xfrm>
          <a:ln>
            <a:solidFill>
              <a:srgbClr val="18A7E0"/>
            </a:solidFill>
            <a:prstDash val="dash"/>
          </a:ln>
        </p:spPr>
        <p:txBody>
          <a:bodyPr vert="horz" lIns="91440" tIns="45720" rIns="91440" bIns="45720" rtlCol="0" anchor="ctr">
            <a:normAutofit fontScale="85000" lnSpcReduction="20000"/>
          </a:bodyPr>
          <a:lstStyle/>
          <a:p>
            <a:pPr marL="0" indent="0">
              <a:lnSpc>
                <a:spcPct val="120000"/>
              </a:lnSpc>
              <a:buNone/>
            </a:pPr>
            <a:r>
              <a:rPr lang="en-GB" sz="2600" dirty="0"/>
              <a:t>Complete the writing activity to explain the strongest argument on each side and a reason why they think this is a good argument. Followed by a final personal viewpoint.</a:t>
            </a:r>
          </a:p>
          <a:p>
            <a:pPr>
              <a:lnSpc>
                <a:spcPct val="100000"/>
              </a:lnSpc>
            </a:pPr>
            <a:endParaRPr lang="en-GB" sz="2000" dirty="0"/>
          </a:p>
          <a:p>
            <a:pPr marL="0" indent="0">
              <a:lnSpc>
                <a:spcPct val="100000"/>
              </a:lnSpc>
              <a:buNone/>
            </a:pPr>
            <a:r>
              <a:rPr lang="en-GB" sz="2000" b="1" i="1" dirty="0">
                <a:solidFill>
                  <a:srgbClr val="18A7E0"/>
                </a:solidFill>
              </a:rPr>
              <a:t>On the one hand</a:t>
            </a:r>
            <a:r>
              <a:rPr lang="en-GB" sz="2000" i="1" dirty="0"/>
              <a:t>, it is possible to achieve the friendship of virtue online because… </a:t>
            </a:r>
          </a:p>
          <a:p>
            <a:pPr marL="0" indent="0">
              <a:lnSpc>
                <a:spcPct val="100000"/>
              </a:lnSpc>
              <a:buNone/>
            </a:pPr>
            <a:r>
              <a:rPr lang="en-GB" sz="2000" i="1" dirty="0"/>
              <a:t>This is a good argument because…</a:t>
            </a:r>
          </a:p>
          <a:p>
            <a:pPr marL="0" indent="0">
              <a:lnSpc>
                <a:spcPct val="100000"/>
              </a:lnSpc>
              <a:buNone/>
            </a:pPr>
            <a:r>
              <a:rPr lang="en-GB" sz="2000" b="1" i="1" dirty="0">
                <a:solidFill>
                  <a:srgbClr val="18A7E0"/>
                </a:solidFill>
              </a:rPr>
              <a:t>On the other hand</a:t>
            </a:r>
            <a:r>
              <a:rPr lang="en-GB" sz="2000" i="1" dirty="0"/>
              <a:t>, it is not possible to achieve the friendship of virtue online because… </a:t>
            </a:r>
          </a:p>
          <a:p>
            <a:pPr marL="0" indent="0">
              <a:lnSpc>
                <a:spcPct val="100000"/>
              </a:lnSpc>
              <a:buNone/>
            </a:pPr>
            <a:r>
              <a:rPr lang="en-GB" sz="2000" i="1" dirty="0"/>
              <a:t>This is a good argument because…</a:t>
            </a:r>
          </a:p>
          <a:p>
            <a:pPr marL="0" indent="0">
              <a:lnSpc>
                <a:spcPct val="100000"/>
              </a:lnSpc>
              <a:buNone/>
            </a:pPr>
            <a:r>
              <a:rPr lang="en-GB" sz="2000" i="1" dirty="0"/>
              <a:t>Personally, I think…because</a:t>
            </a:r>
          </a:p>
        </p:txBody>
      </p:sp>
      <p:sp>
        <p:nvSpPr>
          <p:cNvPr id="10" name="Content Placeholder 2">
            <a:extLst>
              <a:ext uri="{FF2B5EF4-FFF2-40B4-BE49-F238E27FC236}">
                <a16:creationId xmlns:a16="http://schemas.microsoft.com/office/drawing/2014/main" id="{A46F935D-4F73-344C-B66E-8F1B7F9B469E}"/>
              </a:ext>
            </a:extLst>
          </p:cNvPr>
          <p:cNvSpPr txBox="1">
            <a:spLocks/>
          </p:cNvSpPr>
          <p:nvPr/>
        </p:nvSpPr>
        <p:spPr>
          <a:xfrm>
            <a:off x="227484" y="228000"/>
            <a:ext cx="6263640" cy="2031167"/>
          </a:xfrm>
          <a:prstGeom prst="rect">
            <a:avLst/>
          </a:prstGeom>
          <a:ln>
            <a:noFill/>
            <a:prstDash val="dash"/>
          </a:ln>
        </p:spPr>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en-GB" dirty="0">
                <a:solidFill>
                  <a:srgbClr val="18A7E0"/>
                </a:solidFill>
              </a:rPr>
              <a:t>To what extent is it possible to achieve the friendship of virtue online? Are particular online activities such as gaming more or less likely to be a place for developing such a friendship?</a:t>
            </a:r>
          </a:p>
        </p:txBody>
      </p:sp>
    </p:spTree>
    <p:extLst>
      <p:ext uri="{BB962C8B-B14F-4D97-AF65-F5344CB8AC3E}">
        <p14:creationId xmlns:p14="http://schemas.microsoft.com/office/powerpoint/2010/main" val="23208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computer, car seat&#10;&#10;Description automatically generated">
            <a:extLst>
              <a:ext uri="{FF2B5EF4-FFF2-40B4-BE49-F238E27FC236}">
                <a16:creationId xmlns:a16="http://schemas.microsoft.com/office/drawing/2014/main" id="{850BB103-D219-D64D-80C0-B19F95575214}"/>
              </a:ext>
            </a:extLst>
          </p:cNvPr>
          <p:cNvPicPr>
            <a:picLocks noChangeAspect="1"/>
          </p:cNvPicPr>
          <p:nvPr/>
        </p:nvPicPr>
        <p:blipFill rotWithShape="1">
          <a:blip r:embed="rId3"/>
          <a:srcRect t="4126" b="30070"/>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59567" y="4002374"/>
            <a:ext cx="11049829" cy="2203164"/>
          </a:xfrm>
        </p:spPr>
        <p:txBody>
          <a:bodyPr vert="horz" lIns="91440" tIns="45720" rIns="91440" bIns="45720" rtlCol="0" anchor="ctr">
            <a:normAutofit fontScale="85000" lnSpcReduction="10000"/>
          </a:bodyPr>
          <a:lstStyle/>
          <a:p>
            <a:pPr marL="0" indent="0" algn="ctr">
              <a:buNone/>
            </a:pPr>
            <a:r>
              <a:rPr lang="en-GB" sz="3600" dirty="0">
                <a:solidFill>
                  <a:srgbClr val="18A7E0"/>
                </a:solidFill>
              </a:rPr>
              <a:t>There are many positive aspects of life online life. Each of you will be using online platforms in your life and you may meet people online who become your friends. As long as you are careful and follow some of these tips to keep yourself protected then you should be able to enjoy the positive aspects of life online</a:t>
            </a:r>
            <a:endParaRPr lang="en-GB" sz="3600" i="1" dirty="0">
              <a:solidFill>
                <a:srgbClr val="18A7E0"/>
              </a:solidFill>
            </a:endParaRPr>
          </a:p>
        </p:txBody>
      </p:sp>
    </p:spTree>
    <p:extLst>
      <p:ext uri="{BB962C8B-B14F-4D97-AF65-F5344CB8AC3E}">
        <p14:creationId xmlns:p14="http://schemas.microsoft.com/office/powerpoint/2010/main" val="19138255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34B2B5-34D9-FB4E-A185-2FB36B59A188}"/>
              </a:ext>
            </a:extLst>
          </p:cNvPr>
          <p:cNvPicPr>
            <a:picLocks noChangeAspect="1"/>
          </p:cNvPicPr>
          <p:nvPr/>
        </p:nvPicPr>
        <p:blipFill>
          <a:blip r:embed="rId3"/>
          <a:srcRect l="6479" r="6479"/>
          <a:stretch/>
        </p:blipFill>
        <p:spPr>
          <a:xfrm>
            <a:off x="6083786" y="-168316"/>
            <a:ext cx="6261330" cy="3932313"/>
          </a:xfrm>
          <a:prstGeom prst="rect">
            <a:avLst/>
          </a:prstGeom>
          <a:effectLst>
            <a:softEdge rad="533400"/>
          </a:effectLst>
        </p:spPr>
      </p:pic>
      <p:pic>
        <p:nvPicPr>
          <p:cNvPr id="5" name="Picture 4">
            <a:extLst>
              <a:ext uri="{FF2B5EF4-FFF2-40B4-BE49-F238E27FC236}">
                <a16:creationId xmlns:a16="http://schemas.microsoft.com/office/drawing/2014/main" id="{0B000F4A-E487-A741-AF29-E335C3FADCF9}"/>
              </a:ext>
            </a:extLst>
          </p:cNvPr>
          <p:cNvPicPr>
            <a:picLocks noChangeAspect="1"/>
          </p:cNvPicPr>
          <p:nvPr/>
        </p:nvPicPr>
        <p:blipFill>
          <a:blip r:embed="rId4"/>
          <a:srcRect l="9231" r="9231"/>
          <a:stretch/>
        </p:blipFill>
        <p:spPr>
          <a:xfrm>
            <a:off x="6089904" y="2487166"/>
            <a:ext cx="6263640" cy="4215384"/>
          </a:xfrm>
          <a:prstGeom prst="rect">
            <a:avLst/>
          </a:prstGeom>
          <a:effectLst>
            <a:softEdge rad="533400"/>
          </a:effectLst>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221365" y="306633"/>
            <a:ext cx="4087844" cy="808261"/>
          </a:xfrm>
        </p:spPr>
        <p:txBody>
          <a:bodyPr vert="horz" lIns="91440" tIns="45720" rIns="91440" bIns="45720" rtlCol="0">
            <a:normAutofit/>
          </a:bodyPr>
          <a:lstStyle/>
          <a:p>
            <a:r>
              <a:rPr lang="en-US" sz="4000" b="1" dirty="0">
                <a:solidFill>
                  <a:srgbClr val="18A7E0"/>
                </a:solidFill>
                <a:latin typeface="+mn-lt"/>
              </a:rPr>
              <a:t>Activity Four</a:t>
            </a:r>
          </a:p>
        </p:txBody>
      </p:sp>
      <p:pic>
        <p:nvPicPr>
          <p:cNvPr id="8" name="Picture 7" descr="A picture containing clock&#10;&#10;Description automatically generated">
            <a:extLst>
              <a:ext uri="{FF2B5EF4-FFF2-40B4-BE49-F238E27FC236}">
                <a16:creationId xmlns:a16="http://schemas.microsoft.com/office/drawing/2014/main" id="{4DDFCFD8-C983-F74E-A08E-B75872DF2B55}"/>
              </a:ext>
            </a:extLst>
          </p:cNvPr>
          <p:cNvPicPr>
            <a:picLocks noChangeAspect="1"/>
          </p:cNvPicPr>
          <p:nvPr/>
        </p:nvPicPr>
        <p:blipFill>
          <a:blip r:embed="rId5"/>
          <a:stretch>
            <a:fillRect/>
          </a:stretch>
        </p:blipFill>
        <p:spPr>
          <a:xfrm>
            <a:off x="9594674" y="6207539"/>
            <a:ext cx="2597326" cy="650461"/>
          </a:xfrm>
          <a:prstGeom prst="rect">
            <a:avLst/>
          </a:prstGeom>
          <a:solidFill>
            <a:schemeClr val="bg1">
              <a:alpha val="29000"/>
            </a:schemeClr>
          </a:solidFill>
        </p:spPr>
      </p:pic>
      <p:pic>
        <p:nvPicPr>
          <p:cNvPr id="9" name="Picture 8">
            <a:extLst>
              <a:ext uri="{FF2B5EF4-FFF2-40B4-BE49-F238E27FC236}">
                <a16:creationId xmlns:a16="http://schemas.microsoft.com/office/drawing/2014/main" id="{88DB02FE-1ED4-1F44-B226-B7B952526BD9}"/>
              </a:ext>
            </a:extLst>
          </p:cNvPr>
          <p:cNvPicPr>
            <a:picLocks noChangeAspect="1"/>
          </p:cNvPicPr>
          <p:nvPr/>
        </p:nvPicPr>
        <p:blipFill>
          <a:blip r:embed="rId6"/>
          <a:srcRect l="6948" r="6948"/>
          <a:stretch/>
        </p:blipFill>
        <p:spPr>
          <a:xfrm>
            <a:off x="6089904" y="-153326"/>
            <a:ext cx="6261330" cy="3932313"/>
          </a:xfrm>
          <a:prstGeom prst="rect">
            <a:avLst/>
          </a:prstGeom>
          <a:effectLst>
            <a:softEdge rad="533400"/>
          </a:effectLst>
        </p:spPr>
      </p:pic>
      <p:sp>
        <p:nvSpPr>
          <p:cNvPr id="10" name="Title 1">
            <a:extLst>
              <a:ext uri="{FF2B5EF4-FFF2-40B4-BE49-F238E27FC236}">
                <a16:creationId xmlns:a16="http://schemas.microsoft.com/office/drawing/2014/main" id="{196BB195-80D8-7042-B54B-025C4E3255CB}"/>
              </a:ext>
            </a:extLst>
          </p:cNvPr>
          <p:cNvSpPr txBox="1">
            <a:spLocks/>
          </p:cNvSpPr>
          <p:nvPr/>
        </p:nvSpPr>
        <p:spPr>
          <a:xfrm>
            <a:off x="221365" y="1347537"/>
            <a:ext cx="5862421" cy="4860002"/>
          </a:xfrm>
          <a:custGeom>
            <a:avLst/>
            <a:gdLst>
              <a:gd name="connsiteX0" fmla="*/ 0 w 5862421"/>
              <a:gd name="connsiteY0" fmla="*/ 0 h 4860002"/>
              <a:gd name="connsiteX1" fmla="*/ 592756 w 5862421"/>
              <a:gd name="connsiteY1" fmla="*/ 0 h 4860002"/>
              <a:gd name="connsiteX2" fmla="*/ 1068263 w 5862421"/>
              <a:gd name="connsiteY2" fmla="*/ 0 h 4860002"/>
              <a:gd name="connsiteX3" fmla="*/ 1836892 w 5862421"/>
              <a:gd name="connsiteY3" fmla="*/ 0 h 4860002"/>
              <a:gd name="connsiteX4" fmla="*/ 2429648 w 5862421"/>
              <a:gd name="connsiteY4" fmla="*/ 0 h 4860002"/>
              <a:gd name="connsiteX5" fmla="*/ 3022404 w 5862421"/>
              <a:gd name="connsiteY5" fmla="*/ 0 h 4860002"/>
              <a:gd name="connsiteX6" fmla="*/ 3791032 w 5862421"/>
              <a:gd name="connsiteY6" fmla="*/ 0 h 4860002"/>
              <a:gd name="connsiteX7" fmla="*/ 4325164 w 5862421"/>
              <a:gd name="connsiteY7" fmla="*/ 0 h 4860002"/>
              <a:gd name="connsiteX8" fmla="*/ 5093792 w 5862421"/>
              <a:gd name="connsiteY8" fmla="*/ 0 h 4860002"/>
              <a:gd name="connsiteX9" fmla="*/ 5862421 w 5862421"/>
              <a:gd name="connsiteY9" fmla="*/ 0 h 4860002"/>
              <a:gd name="connsiteX10" fmla="*/ 5862421 w 5862421"/>
              <a:gd name="connsiteY10" fmla="*/ 694286 h 4860002"/>
              <a:gd name="connsiteX11" fmla="*/ 5862421 w 5862421"/>
              <a:gd name="connsiteY11" fmla="*/ 1388572 h 4860002"/>
              <a:gd name="connsiteX12" fmla="*/ 5862421 w 5862421"/>
              <a:gd name="connsiteY12" fmla="*/ 2131458 h 4860002"/>
              <a:gd name="connsiteX13" fmla="*/ 5862421 w 5862421"/>
              <a:gd name="connsiteY13" fmla="*/ 2679944 h 4860002"/>
              <a:gd name="connsiteX14" fmla="*/ 5862421 w 5862421"/>
              <a:gd name="connsiteY14" fmla="*/ 3374230 h 4860002"/>
              <a:gd name="connsiteX15" fmla="*/ 5862421 w 5862421"/>
              <a:gd name="connsiteY15" fmla="*/ 4068516 h 4860002"/>
              <a:gd name="connsiteX16" fmla="*/ 5862421 w 5862421"/>
              <a:gd name="connsiteY16" fmla="*/ 4860002 h 4860002"/>
              <a:gd name="connsiteX17" fmla="*/ 5152417 w 5862421"/>
              <a:gd name="connsiteY17" fmla="*/ 4860002 h 4860002"/>
              <a:gd name="connsiteX18" fmla="*/ 4501037 w 5862421"/>
              <a:gd name="connsiteY18" fmla="*/ 4860002 h 4860002"/>
              <a:gd name="connsiteX19" fmla="*/ 4025529 w 5862421"/>
              <a:gd name="connsiteY19" fmla="*/ 4860002 h 4860002"/>
              <a:gd name="connsiteX20" fmla="*/ 3491397 w 5862421"/>
              <a:gd name="connsiteY20" fmla="*/ 4860002 h 4860002"/>
              <a:gd name="connsiteX21" fmla="*/ 2722769 w 5862421"/>
              <a:gd name="connsiteY21" fmla="*/ 4860002 h 4860002"/>
              <a:gd name="connsiteX22" fmla="*/ 2071389 w 5862421"/>
              <a:gd name="connsiteY22" fmla="*/ 4860002 h 4860002"/>
              <a:gd name="connsiteX23" fmla="*/ 1537257 w 5862421"/>
              <a:gd name="connsiteY23" fmla="*/ 4860002 h 4860002"/>
              <a:gd name="connsiteX24" fmla="*/ 885877 w 5862421"/>
              <a:gd name="connsiteY24" fmla="*/ 4860002 h 4860002"/>
              <a:gd name="connsiteX25" fmla="*/ 0 w 5862421"/>
              <a:gd name="connsiteY25" fmla="*/ 4860002 h 4860002"/>
              <a:gd name="connsiteX26" fmla="*/ 0 w 5862421"/>
              <a:gd name="connsiteY26" fmla="*/ 4311516 h 4860002"/>
              <a:gd name="connsiteX27" fmla="*/ 0 w 5862421"/>
              <a:gd name="connsiteY27" fmla="*/ 3568630 h 4860002"/>
              <a:gd name="connsiteX28" fmla="*/ 0 w 5862421"/>
              <a:gd name="connsiteY28" fmla="*/ 2971544 h 4860002"/>
              <a:gd name="connsiteX29" fmla="*/ 0 w 5862421"/>
              <a:gd name="connsiteY29" fmla="*/ 2180058 h 4860002"/>
              <a:gd name="connsiteX30" fmla="*/ 0 w 5862421"/>
              <a:gd name="connsiteY30" fmla="*/ 1534372 h 4860002"/>
              <a:gd name="connsiteX31" fmla="*/ 0 w 5862421"/>
              <a:gd name="connsiteY31" fmla="*/ 985886 h 4860002"/>
              <a:gd name="connsiteX32" fmla="*/ 0 w 5862421"/>
              <a:gd name="connsiteY32" fmla="*/ 0 h 486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862421" h="4860002" extrusionOk="0">
                <a:moveTo>
                  <a:pt x="0" y="0"/>
                </a:moveTo>
                <a:cubicBezTo>
                  <a:pt x="227351" y="-27395"/>
                  <a:pt x="409410" y="-24650"/>
                  <a:pt x="592756" y="0"/>
                </a:cubicBezTo>
                <a:cubicBezTo>
                  <a:pt x="776102" y="24650"/>
                  <a:pt x="843795" y="-19757"/>
                  <a:pt x="1068263" y="0"/>
                </a:cubicBezTo>
                <a:cubicBezTo>
                  <a:pt x="1292731" y="19757"/>
                  <a:pt x="1513549" y="-35441"/>
                  <a:pt x="1836892" y="0"/>
                </a:cubicBezTo>
                <a:cubicBezTo>
                  <a:pt x="2160235" y="35441"/>
                  <a:pt x="2212442" y="-9433"/>
                  <a:pt x="2429648" y="0"/>
                </a:cubicBezTo>
                <a:cubicBezTo>
                  <a:pt x="2646854" y="9433"/>
                  <a:pt x="2838491" y="-24721"/>
                  <a:pt x="3022404" y="0"/>
                </a:cubicBezTo>
                <a:cubicBezTo>
                  <a:pt x="3206317" y="24721"/>
                  <a:pt x="3444201" y="-33567"/>
                  <a:pt x="3791032" y="0"/>
                </a:cubicBezTo>
                <a:cubicBezTo>
                  <a:pt x="4137863" y="33567"/>
                  <a:pt x="4194429" y="-15844"/>
                  <a:pt x="4325164" y="0"/>
                </a:cubicBezTo>
                <a:cubicBezTo>
                  <a:pt x="4455899" y="15844"/>
                  <a:pt x="4910732" y="38204"/>
                  <a:pt x="5093792" y="0"/>
                </a:cubicBezTo>
                <a:cubicBezTo>
                  <a:pt x="5276852" y="-38204"/>
                  <a:pt x="5509413" y="1260"/>
                  <a:pt x="5862421" y="0"/>
                </a:cubicBezTo>
                <a:cubicBezTo>
                  <a:pt x="5836620" y="283806"/>
                  <a:pt x="5832104" y="457162"/>
                  <a:pt x="5862421" y="694286"/>
                </a:cubicBezTo>
                <a:cubicBezTo>
                  <a:pt x="5892738" y="931410"/>
                  <a:pt x="5891569" y="1236986"/>
                  <a:pt x="5862421" y="1388572"/>
                </a:cubicBezTo>
                <a:cubicBezTo>
                  <a:pt x="5833273" y="1540158"/>
                  <a:pt x="5868002" y="1915281"/>
                  <a:pt x="5862421" y="2131458"/>
                </a:cubicBezTo>
                <a:cubicBezTo>
                  <a:pt x="5856840" y="2347635"/>
                  <a:pt x="5842445" y="2436056"/>
                  <a:pt x="5862421" y="2679944"/>
                </a:cubicBezTo>
                <a:cubicBezTo>
                  <a:pt x="5882397" y="2923832"/>
                  <a:pt x="5864575" y="3205358"/>
                  <a:pt x="5862421" y="3374230"/>
                </a:cubicBezTo>
                <a:cubicBezTo>
                  <a:pt x="5860267" y="3543102"/>
                  <a:pt x="5856031" y="3843330"/>
                  <a:pt x="5862421" y="4068516"/>
                </a:cubicBezTo>
                <a:cubicBezTo>
                  <a:pt x="5868811" y="4293702"/>
                  <a:pt x="5844533" y="4664866"/>
                  <a:pt x="5862421" y="4860002"/>
                </a:cubicBezTo>
                <a:cubicBezTo>
                  <a:pt x="5623846" y="4889270"/>
                  <a:pt x="5429603" y="4854266"/>
                  <a:pt x="5152417" y="4860002"/>
                </a:cubicBezTo>
                <a:cubicBezTo>
                  <a:pt x="4875231" y="4865738"/>
                  <a:pt x="4683960" y="4889881"/>
                  <a:pt x="4501037" y="4860002"/>
                </a:cubicBezTo>
                <a:cubicBezTo>
                  <a:pt x="4318114" y="4830123"/>
                  <a:pt x="4227668" y="4868630"/>
                  <a:pt x="4025529" y="4860002"/>
                </a:cubicBezTo>
                <a:cubicBezTo>
                  <a:pt x="3823390" y="4851374"/>
                  <a:pt x="3704247" y="4882041"/>
                  <a:pt x="3491397" y="4860002"/>
                </a:cubicBezTo>
                <a:cubicBezTo>
                  <a:pt x="3278547" y="4837963"/>
                  <a:pt x="2895284" y="4876891"/>
                  <a:pt x="2722769" y="4860002"/>
                </a:cubicBezTo>
                <a:cubicBezTo>
                  <a:pt x="2550254" y="4843113"/>
                  <a:pt x="2293282" y="4852536"/>
                  <a:pt x="2071389" y="4860002"/>
                </a:cubicBezTo>
                <a:cubicBezTo>
                  <a:pt x="1849496" y="4867468"/>
                  <a:pt x="1658353" y="4841313"/>
                  <a:pt x="1537257" y="4860002"/>
                </a:cubicBezTo>
                <a:cubicBezTo>
                  <a:pt x="1416161" y="4878691"/>
                  <a:pt x="1162928" y="4846703"/>
                  <a:pt x="885877" y="4860002"/>
                </a:cubicBezTo>
                <a:cubicBezTo>
                  <a:pt x="608826" y="4873301"/>
                  <a:pt x="361771" y="4858967"/>
                  <a:pt x="0" y="4860002"/>
                </a:cubicBezTo>
                <a:cubicBezTo>
                  <a:pt x="2736" y="4608411"/>
                  <a:pt x="9019" y="4477666"/>
                  <a:pt x="0" y="4311516"/>
                </a:cubicBezTo>
                <a:cubicBezTo>
                  <a:pt x="-9019" y="4145366"/>
                  <a:pt x="25038" y="3905434"/>
                  <a:pt x="0" y="3568630"/>
                </a:cubicBezTo>
                <a:cubicBezTo>
                  <a:pt x="-25038" y="3231826"/>
                  <a:pt x="-9195" y="3238261"/>
                  <a:pt x="0" y="2971544"/>
                </a:cubicBezTo>
                <a:cubicBezTo>
                  <a:pt x="9195" y="2704827"/>
                  <a:pt x="32362" y="2439909"/>
                  <a:pt x="0" y="2180058"/>
                </a:cubicBezTo>
                <a:cubicBezTo>
                  <a:pt x="-32362" y="1920207"/>
                  <a:pt x="19037" y="1711996"/>
                  <a:pt x="0" y="1534372"/>
                </a:cubicBezTo>
                <a:cubicBezTo>
                  <a:pt x="-19037" y="1356748"/>
                  <a:pt x="3597" y="1245670"/>
                  <a:pt x="0" y="985886"/>
                </a:cubicBezTo>
                <a:cubicBezTo>
                  <a:pt x="-3597" y="726102"/>
                  <a:pt x="-2724" y="255672"/>
                  <a:pt x="0" y="0"/>
                </a:cubicBezTo>
                <a:close/>
              </a:path>
            </a:pathLst>
          </a:custGeom>
          <a:noFill/>
          <a:ln>
            <a:solidFill>
              <a:srgbClr val="18A7E0">
                <a:alpha val="0"/>
              </a:srgbClr>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GB" sz="4000" dirty="0">
                <a:latin typeface="+mn-lt"/>
              </a:rPr>
              <a:t>Read through the tips for a more positive life online.</a:t>
            </a:r>
          </a:p>
          <a:p>
            <a:pPr>
              <a:lnSpc>
                <a:spcPct val="120000"/>
              </a:lnSpc>
            </a:pPr>
            <a:endParaRPr lang="en-GB" sz="4000" dirty="0">
              <a:latin typeface="+mn-lt"/>
            </a:endParaRPr>
          </a:p>
          <a:p>
            <a:pPr>
              <a:lnSpc>
                <a:spcPct val="120000"/>
              </a:lnSpc>
            </a:pPr>
            <a:r>
              <a:rPr lang="en-GB" sz="4000" dirty="0">
                <a:latin typeface="+mn-lt"/>
              </a:rPr>
              <a:t>Then complete the self-reflection sheet about your personal online life.</a:t>
            </a:r>
            <a:endParaRPr lang="en-GB" dirty="0">
              <a:solidFill>
                <a:srgbClr val="18A7E0"/>
              </a:solidFill>
              <a:latin typeface="+mn-lt"/>
            </a:endParaRPr>
          </a:p>
          <a:p>
            <a:pPr marL="365125" indent="-268288" fontAlgn="base">
              <a:lnSpc>
                <a:spcPct val="170000"/>
              </a:lnSpc>
              <a:buFont typeface="Arial" panose="020B0604020202020204" pitchFamily="34" charset="0"/>
              <a:buChar char="•"/>
            </a:pPr>
            <a:endParaRPr lang="en-US" sz="2000" b="1" dirty="0">
              <a:solidFill>
                <a:srgbClr val="18A7E0"/>
              </a:solidFill>
              <a:latin typeface="+mn-lt"/>
            </a:endParaRPr>
          </a:p>
        </p:txBody>
      </p:sp>
      <p:pic>
        <p:nvPicPr>
          <p:cNvPr id="11" name="Picture 10">
            <a:extLst>
              <a:ext uri="{FF2B5EF4-FFF2-40B4-BE49-F238E27FC236}">
                <a16:creationId xmlns:a16="http://schemas.microsoft.com/office/drawing/2014/main" id="{F16AB538-EEEA-B348-A059-577A3B4AD433}"/>
              </a:ext>
            </a:extLst>
          </p:cNvPr>
          <p:cNvPicPr>
            <a:picLocks noChangeAspect="1"/>
          </p:cNvPicPr>
          <p:nvPr/>
        </p:nvPicPr>
        <p:blipFill>
          <a:blip r:embed="rId7"/>
          <a:srcRect l="7320" r="7320"/>
          <a:stretch/>
        </p:blipFill>
        <p:spPr>
          <a:xfrm>
            <a:off x="6092214" y="-168316"/>
            <a:ext cx="6261330" cy="3932313"/>
          </a:xfrm>
          <a:prstGeom prst="rect">
            <a:avLst/>
          </a:prstGeom>
          <a:effectLst>
            <a:softEdge rad="533400"/>
          </a:effectLst>
        </p:spPr>
      </p:pic>
      <p:pic>
        <p:nvPicPr>
          <p:cNvPr id="13" name="Picture 12">
            <a:extLst>
              <a:ext uri="{FF2B5EF4-FFF2-40B4-BE49-F238E27FC236}">
                <a16:creationId xmlns:a16="http://schemas.microsoft.com/office/drawing/2014/main" id="{533E8A15-1D56-3149-B7A1-B006A583FD0D}"/>
              </a:ext>
            </a:extLst>
          </p:cNvPr>
          <p:cNvPicPr>
            <a:picLocks noChangeAspect="1"/>
          </p:cNvPicPr>
          <p:nvPr/>
        </p:nvPicPr>
        <p:blipFill>
          <a:blip r:embed="rId8"/>
          <a:srcRect l="5899" r="5899"/>
          <a:stretch/>
        </p:blipFill>
        <p:spPr>
          <a:xfrm>
            <a:off x="6089904" y="2479556"/>
            <a:ext cx="6263640" cy="4215384"/>
          </a:xfrm>
          <a:prstGeom prst="rect">
            <a:avLst/>
          </a:prstGeom>
          <a:effectLst>
            <a:softEdge rad="533400"/>
          </a:effectLst>
        </p:spPr>
      </p:pic>
    </p:spTree>
    <p:extLst>
      <p:ext uri="{BB962C8B-B14F-4D97-AF65-F5344CB8AC3E}">
        <p14:creationId xmlns:p14="http://schemas.microsoft.com/office/powerpoint/2010/main" val="205297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643467" y="2188564"/>
            <a:ext cx="3096427" cy="2863121"/>
          </a:xfrm>
        </p:spPr>
        <p:txBody>
          <a:bodyPr anchor="ctr">
            <a:normAutofit/>
          </a:bodyPr>
          <a:lstStyle/>
          <a:p>
            <a:r>
              <a:rPr lang="en-US" b="1" dirty="0">
                <a:solidFill>
                  <a:srgbClr val="FFFFFF"/>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163916" y="501445"/>
            <a:ext cx="7900265" cy="6239664"/>
          </a:xfrm>
        </p:spPr>
        <p:txBody>
          <a:bodyPr anchor="ctr">
            <a:noAutofit/>
          </a:bodyPr>
          <a:lstStyle/>
          <a:p>
            <a:pPr marL="0" indent="0">
              <a:buNone/>
            </a:pPr>
            <a:endParaRPr lang="en-GB" sz="3200" dirty="0"/>
          </a:p>
          <a:p>
            <a:pPr marL="0" indent="0">
              <a:buNone/>
            </a:pPr>
            <a:r>
              <a:rPr lang="en-GB" sz="2000" dirty="0"/>
              <a:t>Remember, If you or anyone you know are affected by the issues we discuss today, remember that there are many people in school who can support you.</a:t>
            </a:r>
          </a:p>
          <a:p>
            <a:pPr marL="0" indent="0">
              <a:buNone/>
            </a:pPr>
            <a:endParaRPr lang="en-GB" sz="2000" dirty="0"/>
          </a:p>
          <a:p>
            <a:pPr marL="0" indent="0">
              <a:buNone/>
            </a:pPr>
            <a:r>
              <a:rPr lang="en-GB" sz="2000" dirty="0">
                <a:solidFill>
                  <a:srgbClr val="FF0000"/>
                </a:solidFill>
              </a:rPr>
              <a:t>Insert details of school-specific support here.</a:t>
            </a:r>
            <a:endParaRPr lang="en-GB" sz="2000" dirty="0"/>
          </a:p>
          <a:p>
            <a:pPr marL="0" indent="0">
              <a:buNone/>
            </a:pPr>
            <a:endParaRPr lang="en-GB" sz="2000" dirty="0"/>
          </a:p>
          <a:p>
            <a:pPr marL="0" indent="0">
              <a:buNone/>
            </a:pPr>
            <a:r>
              <a:rPr lang="en-GB" sz="2000" dirty="0"/>
              <a:t>There are also organisations outside of school that you can go to:</a:t>
            </a:r>
            <a:endParaRPr lang="en-GB" sz="1600" b="0" dirty="0">
              <a:effectLst/>
            </a:endParaRPr>
          </a:p>
          <a:p>
            <a:r>
              <a:rPr lang="en-GB" sz="1800" dirty="0"/>
              <a:t>Safe Stories website: </a:t>
            </a:r>
            <a:r>
              <a:rPr lang="en-GB" sz="1800" dirty="0">
                <a:solidFill>
                  <a:srgbClr val="18A7E0"/>
                </a:solidFill>
                <a:latin typeface="Calibri" panose="020F0502020204030204" pitchFamily="34" charset="0"/>
                <a:hlinkClick r:id="rId3">
                  <a:extLst>
                    <a:ext uri="{A12FA001-AC4F-418D-AE19-62706E023703}">
                      <ahyp:hlinkClr xmlns:ahyp="http://schemas.microsoft.com/office/drawing/2018/hyperlinkcolor" val="tx"/>
                    </a:ext>
                  </a:extLst>
                </a:hlinkClick>
              </a:rPr>
              <a:t>www.safestories.org.uk</a:t>
            </a:r>
            <a:endParaRPr lang="en-GB" sz="1800" dirty="0">
              <a:solidFill>
                <a:srgbClr val="18A7E0"/>
              </a:solidFill>
              <a:latin typeface="Calibri" panose="020F0502020204030204" pitchFamily="34" charset="0"/>
            </a:endParaRPr>
          </a:p>
          <a:p>
            <a:r>
              <a:rPr lang="en-GB" sz="1800" dirty="0"/>
              <a:t>SAFE! </a:t>
            </a:r>
            <a:r>
              <a:rPr lang="en-GB" sz="1800" dirty="0">
                <a:solidFill>
                  <a:srgbClr val="18A7E0"/>
                </a:solidFill>
                <a:latin typeface="Calibri" panose="020F0502020204030204" pitchFamily="34" charset="0"/>
                <a:hlinkClick r:id="rId4">
                  <a:extLst>
                    <a:ext uri="{A12FA001-AC4F-418D-AE19-62706E023703}">
                      <ahyp:hlinkClr xmlns:ahyp="http://schemas.microsoft.com/office/drawing/2018/hyperlinkcolor" val="tx"/>
                    </a:ext>
                  </a:extLst>
                </a:hlinkClick>
              </a:rPr>
              <a:t>https://www.safeproject.org.uk</a:t>
            </a:r>
            <a:r>
              <a:rPr lang="en-GB" sz="1800" dirty="0">
                <a:solidFill>
                  <a:srgbClr val="18A7E0"/>
                </a:solidFill>
                <a:latin typeface="Calibri" panose="020F0502020204030204" pitchFamily="34" charset="0"/>
              </a:rPr>
              <a:t>  </a:t>
            </a:r>
          </a:p>
          <a:p>
            <a:r>
              <a:rPr lang="en-GB" sz="1800" dirty="0"/>
              <a:t>Internet Matters: </a:t>
            </a:r>
            <a:r>
              <a:rPr lang="en-GB" sz="1800" dirty="0">
                <a:solidFill>
                  <a:srgbClr val="18A7E0"/>
                </a:solidFill>
                <a:latin typeface="Calibri" panose="020F0502020204030204" pitchFamily="34" charset="0"/>
                <a:hlinkClick r:id="rId5">
                  <a:extLst>
                    <a:ext uri="{A12FA001-AC4F-418D-AE19-62706E023703}">
                      <ahyp:hlinkClr xmlns:ahyp="http://schemas.microsoft.com/office/drawing/2018/hyperlinkcolor" val="tx"/>
                    </a:ext>
                  </a:extLst>
                </a:hlinkClick>
              </a:rPr>
              <a:t>https://www.internetmatters.org/resources/online-gaming-advice/the-basics/</a:t>
            </a:r>
            <a:r>
              <a:rPr lang="en-GB" sz="1800" dirty="0">
                <a:solidFill>
                  <a:srgbClr val="18A7E0"/>
                </a:solidFill>
                <a:latin typeface="Calibri" panose="020F0502020204030204" pitchFamily="34" charset="0"/>
              </a:rPr>
              <a:t> </a:t>
            </a:r>
          </a:p>
          <a:p>
            <a:r>
              <a:rPr lang="en-GB" sz="1800" dirty="0"/>
              <a:t>Think U Know: </a:t>
            </a:r>
            <a:r>
              <a:rPr lang="en-GB" sz="1800" dirty="0">
                <a:solidFill>
                  <a:srgbClr val="18A7E0"/>
                </a:solidFill>
                <a:latin typeface="Calibri" panose="020F0502020204030204" pitchFamily="34" charset="0"/>
                <a:hlinkClick r:id="rId6">
                  <a:extLst>
                    <a:ext uri="{A12FA001-AC4F-418D-AE19-62706E023703}">
                      <ahyp:hlinkClr xmlns:ahyp="http://schemas.microsoft.com/office/drawing/2018/hyperlinkcolor" val="tx"/>
                    </a:ext>
                  </a:extLst>
                </a:hlinkClick>
              </a:rPr>
              <a:t>https://www.thinkuknow.co.uk/</a:t>
            </a:r>
            <a:r>
              <a:rPr lang="en-GB" sz="1800" dirty="0">
                <a:solidFill>
                  <a:srgbClr val="18A7E0"/>
                </a:solidFill>
                <a:latin typeface="Calibri" panose="020F0502020204030204" pitchFamily="34" charset="0"/>
              </a:rPr>
              <a:t> </a:t>
            </a:r>
          </a:p>
          <a:p>
            <a:r>
              <a:rPr lang="en-GB" sz="1800" dirty="0"/>
              <a:t>NSPCC Net Aware: </a:t>
            </a:r>
            <a:r>
              <a:rPr lang="en-GB" sz="1800" dirty="0">
                <a:solidFill>
                  <a:srgbClr val="18A7E0"/>
                </a:solidFill>
                <a:latin typeface="Calibri" panose="020F0502020204030204" pitchFamily="34" charset="0"/>
                <a:hlinkClick r:id="rId7">
                  <a:extLst>
                    <a:ext uri="{A12FA001-AC4F-418D-AE19-62706E023703}">
                      <ahyp:hlinkClr xmlns:ahyp="http://schemas.microsoft.com/office/drawing/2018/hyperlinkcolor" val="tx"/>
                    </a:ext>
                  </a:extLst>
                </a:hlinkClick>
              </a:rPr>
              <a:t>https://www.net-aware.org.uk/</a:t>
            </a:r>
            <a:r>
              <a:rPr lang="en-GB" sz="1800" dirty="0">
                <a:solidFill>
                  <a:srgbClr val="18A7E0"/>
                </a:solidFill>
                <a:latin typeface="Calibri" panose="020F0502020204030204" pitchFamily="34" charset="0"/>
              </a:rPr>
              <a:t> </a:t>
            </a:r>
          </a:p>
          <a:p>
            <a:r>
              <a:rPr lang="en-GB" sz="1800" dirty="0" err="1"/>
              <a:t>Childnet</a:t>
            </a:r>
            <a:r>
              <a:rPr lang="en-GB" sz="1800" dirty="0"/>
              <a:t>: </a:t>
            </a:r>
            <a:r>
              <a:rPr lang="en-GB" sz="1800" dirty="0">
                <a:solidFill>
                  <a:srgbClr val="18A7E0"/>
                </a:solidFill>
                <a:latin typeface="Calibri" panose="020F0502020204030204" pitchFamily="34" charset="0"/>
                <a:hlinkClick r:id="rId8">
                  <a:extLst>
                    <a:ext uri="{A12FA001-AC4F-418D-AE19-62706E023703}">
                      <ahyp:hlinkClr xmlns:ahyp="http://schemas.microsoft.com/office/drawing/2018/hyperlinkcolor" val="tx"/>
                    </a:ext>
                  </a:extLst>
                </a:hlinkClick>
              </a:rPr>
              <a:t>https://www.childnet.com</a:t>
            </a:r>
            <a:endParaRPr lang="en-GB" sz="1800" dirty="0">
              <a:solidFill>
                <a:srgbClr val="18A7E0"/>
              </a:solidFill>
              <a:latin typeface="Calibri" panose="020F0502020204030204" pitchFamily="34" charset="0"/>
            </a:endParaRPr>
          </a:p>
          <a:p>
            <a:r>
              <a:rPr lang="en-GB" sz="1800" dirty="0"/>
              <a:t>Ditch the Label: </a:t>
            </a:r>
            <a:r>
              <a:rPr lang="en-GB" sz="1800" dirty="0">
                <a:solidFill>
                  <a:srgbClr val="18A7E0"/>
                </a:solidFill>
                <a:latin typeface="Calibri" panose="020F0502020204030204" pitchFamily="34" charset="0"/>
                <a:hlinkClick r:id="rId9">
                  <a:extLst>
                    <a:ext uri="{A12FA001-AC4F-418D-AE19-62706E023703}">
                      <ahyp:hlinkClr xmlns:ahyp="http://schemas.microsoft.com/office/drawing/2018/hyperlinkcolor" val="tx"/>
                    </a:ext>
                  </a:extLst>
                </a:hlinkClick>
              </a:rPr>
              <a:t>https://www.ditchthelabel.org/gaming-and-bullying/</a:t>
            </a:r>
            <a:r>
              <a:rPr lang="en-GB" sz="1800" dirty="0">
                <a:solidFill>
                  <a:srgbClr val="18A7E0"/>
                </a:solidFill>
                <a:latin typeface="Calibri" panose="020F0502020204030204" pitchFamily="34" charset="0"/>
              </a:rPr>
              <a:t> </a:t>
            </a:r>
          </a:p>
          <a:p>
            <a:r>
              <a:rPr lang="en-GB" sz="1800" dirty="0" err="1"/>
              <a:t>Kooth</a:t>
            </a:r>
            <a:r>
              <a:rPr lang="en-GB" sz="1800" dirty="0"/>
              <a:t>: </a:t>
            </a:r>
            <a:r>
              <a:rPr lang="en-GB" sz="1800" dirty="0">
                <a:solidFill>
                  <a:srgbClr val="18A7E0"/>
                </a:solidFill>
                <a:latin typeface="Calibri" panose="020F0502020204030204" pitchFamily="34" charset="0"/>
                <a:hlinkClick r:id="rId10">
                  <a:extLst>
                    <a:ext uri="{A12FA001-AC4F-418D-AE19-62706E023703}">
                      <ahyp:hlinkClr xmlns:ahyp="http://schemas.microsoft.com/office/drawing/2018/hyperlinkcolor" val="tx"/>
                    </a:ext>
                  </a:extLst>
                </a:hlinkClick>
              </a:rPr>
              <a:t>https://www.kooth.com/</a:t>
            </a:r>
            <a:r>
              <a:rPr lang="en-GB" sz="1800" dirty="0">
                <a:solidFill>
                  <a:srgbClr val="18A7E0"/>
                </a:solidFill>
                <a:latin typeface="Calibri" panose="020F0502020204030204" pitchFamily="34" charset="0"/>
              </a:rPr>
              <a:t>  </a:t>
            </a:r>
          </a:p>
          <a:p>
            <a:r>
              <a:rPr lang="en-GB" sz="1800" dirty="0"/>
              <a:t>Young Minds: </a:t>
            </a:r>
            <a:r>
              <a:rPr lang="en-GB" sz="1800" dirty="0">
                <a:solidFill>
                  <a:srgbClr val="18A7E0"/>
                </a:solidFill>
                <a:latin typeface="Calibri" panose="020F0502020204030204" pitchFamily="34" charset="0"/>
                <a:hlinkClick r:id="rId11">
                  <a:extLst>
                    <a:ext uri="{A12FA001-AC4F-418D-AE19-62706E023703}">
                      <ahyp:hlinkClr xmlns:ahyp="http://schemas.microsoft.com/office/drawing/2018/hyperlinkcolor" val="tx"/>
                    </a:ext>
                  </a:extLst>
                </a:hlinkClick>
              </a:rPr>
              <a:t>https://youngminds.org.uk/find-help/looking-after-yourself/online-pressures/</a:t>
            </a:r>
            <a:r>
              <a:rPr lang="en-GB" sz="1800" dirty="0">
                <a:solidFill>
                  <a:srgbClr val="18A7E0"/>
                </a:solidFill>
                <a:latin typeface="Calibri" panose="020F0502020204030204" pitchFamily="34" charset="0"/>
              </a:rPr>
              <a:t> </a:t>
            </a:r>
          </a:p>
          <a:p>
            <a:pPr marL="0" indent="0">
              <a:buNone/>
            </a:pPr>
            <a:endParaRPr lang="en-GB" sz="2400" dirty="0">
              <a:solidFill>
                <a:srgbClr val="212121"/>
              </a:solidFill>
              <a:latin typeface="Calibri" panose="020F0502020204030204" pitchFamily="34" charset="0"/>
            </a:endParaRPr>
          </a:p>
          <a:p>
            <a:endParaRPr lang="en-GB" sz="2400" b="0" dirty="0">
              <a:effectLst/>
            </a:endParaRPr>
          </a:p>
        </p:txBody>
      </p:sp>
      <p:grpSp>
        <p:nvGrpSpPr>
          <p:cNvPr id="5" name="Group 4">
            <a:extLst>
              <a:ext uri="{FF2B5EF4-FFF2-40B4-BE49-F238E27FC236}">
                <a16:creationId xmlns:a16="http://schemas.microsoft.com/office/drawing/2014/main" id="{CDB2ED42-79ED-F345-8089-5A041DAD08E6}"/>
              </a:ext>
            </a:extLst>
          </p:cNvPr>
          <p:cNvGrpSpPr/>
          <p:nvPr/>
        </p:nvGrpSpPr>
        <p:grpSpPr>
          <a:xfrm>
            <a:off x="-10002" y="0"/>
            <a:ext cx="4069938" cy="6741109"/>
            <a:chOff x="-10002" y="0"/>
            <a:chExt cx="4069938" cy="6741109"/>
          </a:xfrm>
        </p:grpSpPr>
        <p:pic>
          <p:nvPicPr>
            <p:cNvPr id="17" name="Picture 16" descr="A picture containing clock&#10;&#10;Description automatically generated">
              <a:extLst>
                <a:ext uri="{FF2B5EF4-FFF2-40B4-BE49-F238E27FC236}">
                  <a16:creationId xmlns:a16="http://schemas.microsoft.com/office/drawing/2014/main" id="{6E8454E8-D704-3F49-A1CD-19EBC9E53114}"/>
                </a:ext>
              </a:extLst>
            </p:cNvPr>
            <p:cNvPicPr>
              <a:picLocks noChangeAspect="1"/>
            </p:cNvPicPr>
            <p:nvPr/>
          </p:nvPicPr>
          <p:blipFill rotWithShape="1">
            <a:blip r:embed="rId12"/>
            <a:srcRect l="2884"/>
            <a:stretch/>
          </p:blipFill>
          <p:spPr>
            <a:xfrm>
              <a:off x="-10000" y="0"/>
              <a:ext cx="4069936" cy="1076344"/>
            </a:xfrm>
            <a:prstGeom prst="rect">
              <a:avLst/>
            </a:prstGeom>
            <a:solidFill>
              <a:schemeClr val="bg1">
                <a:alpha val="83000"/>
              </a:schemeClr>
            </a:solidFill>
          </p:spPr>
        </p:pic>
        <p:sp>
          <p:nvSpPr>
            <p:cNvPr id="3" name="Rectangle 2">
              <a:extLst>
                <a:ext uri="{FF2B5EF4-FFF2-40B4-BE49-F238E27FC236}">
                  <a16:creationId xmlns:a16="http://schemas.microsoft.com/office/drawing/2014/main" id="{64B1FA1F-0550-094C-8461-7F861479EF82}"/>
                </a:ext>
              </a:extLst>
            </p:cNvPr>
            <p:cNvSpPr/>
            <p:nvPr/>
          </p:nvSpPr>
          <p:spPr>
            <a:xfrm>
              <a:off x="-10002" y="6279444"/>
              <a:ext cx="4069936" cy="461665"/>
            </a:xfrm>
            <a:prstGeom prst="rect">
              <a:avLst/>
            </a:prstGeom>
          </p:spPr>
          <p:txBody>
            <a:bodyPr wrap="square">
              <a:spAutoFit/>
            </a:bodyPr>
            <a:lstStyle/>
            <a:p>
              <a:pPr lvl="0" algn="ctr">
                <a:defRPr/>
              </a:pPr>
              <a:r>
                <a:rPr lang="en-GB" sz="1200" dirty="0">
                  <a:solidFill>
                    <a:srgbClr val="000000"/>
                  </a:solidFill>
                  <a:latin typeface="Calibri" panose="020F0502020204030204" pitchFamily="34" charset="0"/>
                  <a:ea typeface="Times New Roman" panose="02020603050405020304" pitchFamily="18" charset="0"/>
                </a:rPr>
                <a:t>This resource has been produced by Safe! in conjunction with The Cherwell School (L. Dorn and R. Hancock) 2021. </a:t>
              </a:r>
              <a:endParaRPr lang="en-GB" dirty="0">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10940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0" y="437757"/>
            <a:ext cx="4059935" cy="5056182"/>
          </a:xfrm>
        </p:spPr>
        <p:txBody>
          <a:bodyPr anchor="ctr">
            <a:normAutofit/>
          </a:bodyPr>
          <a:lstStyle/>
          <a:p>
            <a:pPr algn="ctr"/>
            <a:r>
              <a:rPr lang="en-US" b="1" dirty="0">
                <a:solidFill>
                  <a:srgbClr val="FFFFFF"/>
                </a:solidFill>
                <a:latin typeface="+mn-lt"/>
              </a:rPr>
              <a:t>Learning Aims</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707709" y="1338755"/>
            <a:ext cx="6848715" cy="3254187"/>
          </a:xfrm>
        </p:spPr>
        <p:txBody>
          <a:bodyPr anchor="ctr">
            <a:noAutofit/>
          </a:bodyPr>
          <a:lstStyle/>
          <a:p>
            <a:pPr marL="0" indent="0" algn="ctr">
              <a:buNone/>
            </a:pPr>
            <a:r>
              <a:rPr lang="en-GB" sz="3600" dirty="0"/>
              <a:t>We are going to be focusing on the positive and negative aspects of spending time online, online friendships and how to balance positive aspects of life online with staying safe online.</a:t>
            </a:r>
            <a:endParaRPr lang="en-GB" sz="3600" b="0" dirty="0">
              <a:effectLst/>
            </a:endParaRPr>
          </a:p>
        </p:txBody>
      </p:sp>
      <p:pic>
        <p:nvPicPr>
          <p:cNvPr id="20" name="Picture 19" descr="A picture containing clock&#10;&#10;Description automatically generated">
            <a:extLst>
              <a:ext uri="{FF2B5EF4-FFF2-40B4-BE49-F238E27FC236}">
                <a16:creationId xmlns:a16="http://schemas.microsoft.com/office/drawing/2014/main" id="{D24A2663-1191-DD40-AE65-272AA21B5CD5}"/>
              </a:ext>
            </a:extLst>
          </p:cNvPr>
          <p:cNvPicPr>
            <a:picLocks noChangeAspect="1"/>
          </p:cNvPicPr>
          <p:nvPr/>
        </p:nvPicPr>
        <p:blipFill>
          <a:blip r:embed="rId3"/>
          <a:stretch>
            <a:fillRect/>
          </a:stretch>
        </p:blipFill>
        <p:spPr>
          <a:xfrm>
            <a:off x="4654297" y="4909741"/>
            <a:ext cx="6894236" cy="1723559"/>
          </a:xfrm>
          <a:prstGeom prst="rect">
            <a:avLst/>
          </a:prstGeom>
          <a:solidFill>
            <a:schemeClr val="bg1"/>
          </a:solidFill>
        </p:spPr>
      </p:pic>
    </p:spTree>
    <p:extLst>
      <p:ext uri="{BB962C8B-B14F-4D97-AF65-F5344CB8AC3E}">
        <p14:creationId xmlns:p14="http://schemas.microsoft.com/office/powerpoint/2010/main" val="1595780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3">
            <a:extLst>
              <a:ext uri="{FF2B5EF4-FFF2-40B4-BE49-F238E27FC236}">
                <a16:creationId xmlns:a16="http://schemas.microsoft.com/office/drawing/2014/main" id="{C916B2DA-0BF1-4541-BA94-804B91D44539}"/>
              </a:ext>
            </a:extLst>
          </p:cNvPr>
          <p:cNvSpPr>
            <a:spLocks noGrp="1"/>
          </p:cNvSpPr>
          <p:nvPr>
            <p:ph type="title"/>
          </p:nvPr>
        </p:nvSpPr>
        <p:spPr>
          <a:xfrm>
            <a:off x="429348" y="315489"/>
            <a:ext cx="4977976" cy="1454051"/>
          </a:xfrm>
        </p:spPr>
        <p:txBody>
          <a:bodyPr>
            <a:normAutofit/>
          </a:bodyPr>
          <a:lstStyle/>
          <a:p>
            <a:r>
              <a:rPr lang="en-US" b="1" dirty="0">
                <a:solidFill>
                  <a:srgbClr val="18A7E0"/>
                </a:solidFill>
                <a:latin typeface="+mn-lt"/>
              </a:rPr>
              <a:t>Supporting You</a:t>
            </a:r>
          </a:p>
        </p:txBody>
      </p:sp>
      <p:sp>
        <p:nvSpPr>
          <p:cNvPr id="6" name="Content Placeholder 5">
            <a:extLst>
              <a:ext uri="{FF2B5EF4-FFF2-40B4-BE49-F238E27FC236}">
                <a16:creationId xmlns:a16="http://schemas.microsoft.com/office/drawing/2014/main" id="{C3460182-A5AE-824D-8C02-89B0353995FF}"/>
              </a:ext>
            </a:extLst>
          </p:cNvPr>
          <p:cNvSpPr>
            <a:spLocks noGrp="1"/>
          </p:cNvSpPr>
          <p:nvPr>
            <p:ph idx="1"/>
          </p:nvPr>
        </p:nvSpPr>
        <p:spPr>
          <a:xfrm>
            <a:off x="429348" y="1537855"/>
            <a:ext cx="6332865" cy="5004656"/>
          </a:xfrm>
        </p:spPr>
        <p:txBody>
          <a:bodyPr anchor="ctr">
            <a:normAutofit fontScale="92500" lnSpcReduction="10000"/>
          </a:bodyPr>
          <a:lstStyle/>
          <a:p>
            <a:pPr marL="0" indent="0">
              <a:buNone/>
            </a:pPr>
            <a:endParaRPr lang="en-GB" sz="2000" dirty="0">
              <a:solidFill>
                <a:srgbClr val="000000"/>
              </a:solidFill>
            </a:endParaRPr>
          </a:p>
          <a:p>
            <a:pPr marL="0" indent="0">
              <a:buNone/>
            </a:pPr>
            <a:r>
              <a:rPr lang="en-GB" sz="2400" dirty="0">
                <a:solidFill>
                  <a:srgbClr val="000000"/>
                </a:solidFill>
              </a:rPr>
              <a:t>You can step out of the classroom if you need a minute. Someone may come and check to see if you are ok but you do not have to explain to them what you are feeling if you are not comfortable.</a:t>
            </a:r>
          </a:p>
          <a:p>
            <a:pPr marL="0" indent="0">
              <a:buNone/>
            </a:pPr>
            <a:endParaRPr lang="en-GB" sz="2400" b="0" dirty="0">
              <a:solidFill>
                <a:srgbClr val="000000"/>
              </a:solidFill>
              <a:effectLst/>
            </a:endParaRPr>
          </a:p>
          <a:p>
            <a:pPr marL="0" indent="0">
              <a:buNone/>
            </a:pPr>
            <a:r>
              <a:rPr lang="en-GB" sz="2400" dirty="0">
                <a:solidFill>
                  <a:srgbClr val="000000"/>
                </a:solidFill>
              </a:rPr>
              <a:t>If you or anyone you know are affected by the issues we discuss today, remember that there are many people in school who can support you. </a:t>
            </a:r>
          </a:p>
          <a:p>
            <a:pPr marL="0" indent="0">
              <a:buNone/>
            </a:pPr>
            <a:endParaRPr lang="en-GB" sz="2400" dirty="0">
              <a:solidFill>
                <a:srgbClr val="000000"/>
              </a:solidFill>
            </a:endParaRPr>
          </a:p>
          <a:p>
            <a:pPr marL="0" indent="0">
              <a:buNone/>
            </a:pPr>
            <a:r>
              <a:rPr lang="en-GB" sz="2400" dirty="0">
                <a:solidFill>
                  <a:srgbClr val="FF0000"/>
                </a:solidFill>
              </a:rPr>
              <a:t>Insert details of school-specific support here.</a:t>
            </a:r>
          </a:p>
          <a:p>
            <a:pPr marL="0" indent="0">
              <a:buNone/>
            </a:pPr>
            <a:endParaRPr lang="en-GB" sz="2400" dirty="0">
              <a:solidFill>
                <a:srgbClr val="000000"/>
              </a:solidFill>
            </a:endParaRPr>
          </a:p>
          <a:p>
            <a:pPr marL="0" indent="0">
              <a:buNone/>
            </a:pPr>
            <a:r>
              <a:rPr lang="en-GB" sz="2400" dirty="0">
                <a:solidFill>
                  <a:srgbClr val="000000"/>
                </a:solidFill>
              </a:rPr>
              <a:t>At the end of the lesson we will provide you with places outside of school that you could go to for support.</a:t>
            </a:r>
            <a:endParaRPr lang="en-GB" sz="2400" b="0" dirty="0">
              <a:solidFill>
                <a:srgbClr val="000000"/>
              </a:solidFill>
              <a:effectLst/>
            </a:endParaRPr>
          </a:p>
          <a:p>
            <a:endParaRPr lang="en-U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clock&#10;&#10;Description automatically generated">
            <a:extLst>
              <a:ext uri="{FF2B5EF4-FFF2-40B4-BE49-F238E27FC236}">
                <a16:creationId xmlns:a16="http://schemas.microsoft.com/office/drawing/2014/main" id="{58AF0D15-E3EB-5845-8F50-78A1BEF99D46}"/>
              </a:ext>
            </a:extLst>
          </p:cNvPr>
          <p:cNvPicPr>
            <a:picLocks noChangeAspect="1"/>
          </p:cNvPicPr>
          <p:nvPr/>
        </p:nvPicPr>
        <p:blipFill rotWithShape="1">
          <a:blip r:embed="rId4"/>
          <a:srcRect l="2360" r="48334"/>
          <a:stretch/>
        </p:blipFill>
        <p:spPr>
          <a:xfrm>
            <a:off x="8100821" y="2510756"/>
            <a:ext cx="3661831" cy="1856687"/>
          </a:xfrm>
          <a:prstGeom prst="rect">
            <a:avLst/>
          </a:prstGeom>
          <a:solidFill>
            <a:schemeClr val="bg1"/>
          </a:solidFill>
        </p:spPr>
      </p:pic>
    </p:spTree>
    <p:extLst>
      <p:ext uri="{BB962C8B-B14F-4D97-AF65-F5344CB8AC3E}">
        <p14:creationId xmlns:p14="http://schemas.microsoft.com/office/powerpoint/2010/main" val="172035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Pencil">
            <a:extLst>
              <a:ext uri="{FF2B5EF4-FFF2-40B4-BE49-F238E27FC236}">
                <a16:creationId xmlns:a16="http://schemas.microsoft.com/office/drawing/2014/main" id="{C5EBAC64-B42A-4E1A-8DF9-89F86F605EC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0254" y="1629089"/>
            <a:ext cx="3620021" cy="3620021"/>
          </a:xfrm>
          <a:prstGeom prst="rect">
            <a:avLst/>
          </a:prstGeom>
        </p:spPr>
      </p:pic>
      <p:sp>
        <p:nvSpPr>
          <p:cNvPr id="13" name="Title 1">
            <a:extLst>
              <a:ext uri="{FF2B5EF4-FFF2-40B4-BE49-F238E27FC236}">
                <a16:creationId xmlns:a16="http://schemas.microsoft.com/office/drawing/2014/main" id="{36C08D24-A42B-BE46-92AD-BC05092AC39B}"/>
              </a:ext>
            </a:extLst>
          </p:cNvPr>
          <p:cNvSpPr txBox="1">
            <a:spLocks/>
          </p:cNvSpPr>
          <p:nvPr/>
        </p:nvSpPr>
        <p:spPr>
          <a:xfrm>
            <a:off x="6065129" y="523339"/>
            <a:ext cx="2997653" cy="14540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18A7E0"/>
                </a:solidFill>
                <a:latin typeface="+mn-lt"/>
              </a:rPr>
              <a:t>Key Words</a:t>
            </a:r>
            <a:endParaRPr lang="en-US" b="1" dirty="0">
              <a:solidFill>
                <a:srgbClr val="18A7E0"/>
              </a:solidFill>
              <a:latin typeface="+mn-lt"/>
            </a:endParaRPr>
          </a:p>
        </p:txBody>
      </p:sp>
      <p:sp>
        <p:nvSpPr>
          <p:cNvPr id="15" name="Content Placeholder 2">
            <a:extLst>
              <a:ext uri="{FF2B5EF4-FFF2-40B4-BE49-F238E27FC236}">
                <a16:creationId xmlns:a16="http://schemas.microsoft.com/office/drawing/2014/main" id="{3848B3F6-D0C7-E94D-9ECC-7A20F15059BF}"/>
              </a:ext>
            </a:extLst>
          </p:cNvPr>
          <p:cNvSpPr txBox="1">
            <a:spLocks/>
          </p:cNvSpPr>
          <p:nvPr/>
        </p:nvSpPr>
        <p:spPr>
          <a:xfrm>
            <a:off x="6095999" y="1977390"/>
            <a:ext cx="5614875" cy="327171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200"/>
              <a:t>There are lots of key words that we will cover in these lessons so keep the ‘</a:t>
            </a:r>
            <a:r>
              <a:rPr lang="en-GB" sz="3200">
                <a:solidFill>
                  <a:srgbClr val="18A7E0"/>
                </a:solidFill>
              </a:rPr>
              <a:t>useful key words</a:t>
            </a:r>
            <a:r>
              <a:rPr lang="en-GB" sz="3200"/>
              <a:t>’ list in front of you and </a:t>
            </a:r>
            <a:r>
              <a:rPr lang="en-GB" sz="3200">
                <a:highlight>
                  <a:srgbClr val="FFFF00"/>
                </a:highlight>
              </a:rPr>
              <a:t>highlight</a:t>
            </a:r>
            <a:r>
              <a:rPr lang="en-GB" sz="3200"/>
              <a:t> them as we use them.</a:t>
            </a:r>
            <a:endParaRPr lang="en-GB" sz="3200" dirty="0"/>
          </a:p>
        </p:txBody>
      </p:sp>
    </p:spTree>
    <p:extLst>
      <p:ext uri="{BB962C8B-B14F-4D97-AF65-F5344CB8AC3E}">
        <p14:creationId xmlns:p14="http://schemas.microsoft.com/office/powerpoint/2010/main" val="1977102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208EE20-BCA3-D143-8E75-87F3B61B8B28}"/>
              </a:ext>
            </a:extLst>
          </p:cNvPr>
          <p:cNvSpPr>
            <a:spLocks noGrp="1"/>
          </p:cNvSpPr>
          <p:nvPr>
            <p:ph type="title"/>
          </p:nvPr>
        </p:nvSpPr>
        <p:spPr>
          <a:xfrm>
            <a:off x="6271263" y="1004657"/>
            <a:ext cx="5120613" cy="787615"/>
          </a:xfrm>
        </p:spPr>
        <p:txBody>
          <a:bodyPr vert="horz" lIns="91440" tIns="45720" rIns="91440" bIns="45720" rtlCol="0" anchor="t">
            <a:normAutofit/>
          </a:bodyPr>
          <a:lstStyle/>
          <a:p>
            <a:r>
              <a:rPr lang="en-US" b="1" dirty="0">
                <a:solidFill>
                  <a:srgbClr val="18A7E0"/>
                </a:solidFill>
                <a:latin typeface="+mn-lt"/>
              </a:rPr>
              <a:t>Activity One</a:t>
            </a:r>
          </a:p>
        </p:txBody>
      </p:sp>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6271262" y="1792271"/>
            <a:ext cx="5478087" cy="4061072"/>
          </a:xfrm>
        </p:spPr>
        <p:txBody>
          <a:bodyPr vert="horz" lIns="91440" tIns="45720" rIns="91440" bIns="45720" rtlCol="0" anchor="b">
            <a:noAutofit/>
          </a:bodyPr>
          <a:lstStyle/>
          <a:p>
            <a:pPr marL="0" indent="0">
              <a:buNone/>
            </a:pPr>
            <a:r>
              <a:rPr lang="en-US" dirty="0">
                <a:solidFill>
                  <a:srgbClr val="000000"/>
                </a:solidFill>
              </a:rPr>
              <a:t>We are going to re-watch the video about Callum and Charlie to remind ourselves of the life experiences they have on- and off-line. </a:t>
            </a:r>
          </a:p>
          <a:p>
            <a:pPr marL="0" indent="0">
              <a:buNone/>
            </a:pPr>
            <a:endParaRPr lang="en-US" dirty="0">
              <a:solidFill>
                <a:srgbClr val="000000"/>
              </a:solidFill>
            </a:endParaRPr>
          </a:p>
          <a:p>
            <a:pPr marL="0" indent="0">
              <a:buNone/>
            </a:pPr>
            <a:r>
              <a:rPr lang="en-GB" u="sng" dirty="0">
                <a:solidFill>
                  <a:srgbClr val="18A7E0"/>
                </a:solidFill>
                <a:hlinkClick r:id="rId4">
                  <a:extLst>
                    <a:ext uri="{A12FA001-AC4F-418D-AE19-62706E023703}">
                      <ahyp:hlinkClr xmlns:ahyp="http://schemas.microsoft.com/office/drawing/2018/hyperlinkcolor" val="tx"/>
                    </a:ext>
                  </a:extLst>
                </a:hlinkClick>
              </a:rPr>
              <a:t>https://www.youtube.com/watch?v=uxpWhwdDEAw</a:t>
            </a:r>
            <a:r>
              <a:rPr lang="en-GB" u="sng" dirty="0">
                <a:solidFill>
                  <a:srgbClr val="18A7E0"/>
                </a:solidFill>
              </a:rPr>
              <a:t> </a:t>
            </a:r>
          </a:p>
          <a:p>
            <a:pPr marL="0" indent="0">
              <a:buNone/>
            </a:pPr>
            <a:endParaRPr lang="en-GB" u="sng" dirty="0">
              <a:solidFill>
                <a:srgbClr val="18A7E0"/>
              </a:solidFill>
            </a:endParaRPr>
          </a:p>
        </p:txBody>
      </p:sp>
      <p:sp>
        <p:nvSpPr>
          <p:cNvPr id="28"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158B3A16-BC62-2B45-BDEB-EDAB096F0F8A}"/>
              </a:ext>
            </a:extLst>
          </p:cNvPr>
          <p:cNvPicPr>
            <a:picLocks noChangeAspect="1"/>
          </p:cNvPicPr>
          <p:nvPr/>
        </p:nvPicPr>
        <p:blipFill>
          <a:blip r:embed="rId5"/>
          <a:srcRect l="11369" r="11369"/>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pic>
        <p:nvPicPr>
          <p:cNvPr id="10" name="Picture 9" descr="A picture containing clock&#10;&#10;Description automatically generated">
            <a:extLst>
              <a:ext uri="{FF2B5EF4-FFF2-40B4-BE49-F238E27FC236}">
                <a16:creationId xmlns:a16="http://schemas.microsoft.com/office/drawing/2014/main" id="{B34DD9CB-4247-D142-ACF2-7922DCEF03A0}"/>
              </a:ext>
            </a:extLst>
          </p:cNvPr>
          <p:cNvPicPr>
            <a:picLocks noChangeAspect="1"/>
          </p:cNvPicPr>
          <p:nvPr/>
        </p:nvPicPr>
        <p:blipFill>
          <a:blip r:embed="rId6"/>
          <a:stretch>
            <a:fillRect/>
          </a:stretch>
        </p:blipFill>
        <p:spPr>
          <a:xfrm>
            <a:off x="8901375" y="6033913"/>
            <a:ext cx="3290624" cy="824087"/>
          </a:xfrm>
          <a:prstGeom prst="rect">
            <a:avLst/>
          </a:prstGeom>
        </p:spPr>
      </p:pic>
    </p:spTree>
    <p:extLst>
      <p:ext uri="{BB962C8B-B14F-4D97-AF65-F5344CB8AC3E}">
        <p14:creationId xmlns:p14="http://schemas.microsoft.com/office/powerpoint/2010/main" val="2548137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Graphical user interface, application&#10;&#10;Description automatically generated">
            <a:extLst>
              <a:ext uri="{FF2B5EF4-FFF2-40B4-BE49-F238E27FC236}">
                <a16:creationId xmlns:a16="http://schemas.microsoft.com/office/drawing/2014/main" id="{BF4C20F8-3DF4-734B-9363-AD889B14AE59}"/>
              </a:ext>
            </a:extLst>
          </p:cNvPr>
          <p:cNvPicPr>
            <a:picLocks noChangeAspect="1"/>
          </p:cNvPicPr>
          <p:nvPr/>
        </p:nvPicPr>
        <p:blipFill rotWithShape="1">
          <a:blip r:embed="rId3"/>
          <a:srcRect t="24023" b="19876"/>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24" name="Content Placeholder 2">
            <a:extLst>
              <a:ext uri="{FF2B5EF4-FFF2-40B4-BE49-F238E27FC236}">
                <a16:creationId xmlns:a16="http://schemas.microsoft.com/office/drawing/2014/main" id="{BCC4C565-1E12-9047-8589-1A956FD85461}"/>
              </a:ext>
            </a:extLst>
          </p:cNvPr>
          <p:cNvSpPr>
            <a:spLocks noGrp="1"/>
          </p:cNvSpPr>
          <p:nvPr>
            <p:ph idx="1"/>
          </p:nvPr>
        </p:nvSpPr>
        <p:spPr>
          <a:xfrm>
            <a:off x="552894" y="3710614"/>
            <a:ext cx="11156502" cy="3015650"/>
          </a:xfrm>
        </p:spPr>
        <p:txBody>
          <a:bodyPr vert="horz" lIns="91440" tIns="45720" rIns="91440" bIns="45720" rtlCol="0" anchor="ctr">
            <a:normAutofit fontScale="70000" lnSpcReduction="20000"/>
          </a:bodyPr>
          <a:lstStyle/>
          <a:p>
            <a:pPr marL="0" indent="0" algn="ctr">
              <a:buNone/>
            </a:pPr>
            <a:r>
              <a:rPr lang="en-GB" sz="4400" dirty="0">
                <a:solidFill>
                  <a:srgbClr val="18A7E0"/>
                </a:solidFill>
                <a:ea typeface="+mj-ea"/>
                <a:cs typeface="+mj-cs"/>
              </a:rPr>
              <a:t>When we are trying to understand why people behave the way they do online, and to decide how we should behave ourselves it can be helpful to learn about ideas and concepts of human behaviour that already exist. </a:t>
            </a:r>
          </a:p>
          <a:p>
            <a:pPr marL="0" indent="0" algn="ctr">
              <a:buNone/>
            </a:pPr>
            <a:endParaRPr lang="en-GB" sz="4400" dirty="0">
              <a:solidFill>
                <a:srgbClr val="18A7E0"/>
              </a:solidFill>
              <a:ea typeface="+mj-ea"/>
              <a:cs typeface="+mj-cs"/>
            </a:endParaRPr>
          </a:p>
          <a:p>
            <a:pPr marL="0" indent="0" algn="ctr">
              <a:buNone/>
            </a:pPr>
            <a:r>
              <a:rPr lang="en-GB" sz="4400" dirty="0">
                <a:solidFill>
                  <a:srgbClr val="18A7E0"/>
                </a:solidFill>
                <a:ea typeface="+mj-ea"/>
                <a:cs typeface="+mj-cs"/>
              </a:rPr>
              <a:t>We are going to be looking at some concepts and ideas from psychology and philosophy that can be useful in making decisions about how we behave.</a:t>
            </a:r>
          </a:p>
        </p:txBody>
      </p:sp>
      <p:sp>
        <p:nvSpPr>
          <p:cNvPr id="5" name="Content Placeholder 2">
            <a:extLst>
              <a:ext uri="{FF2B5EF4-FFF2-40B4-BE49-F238E27FC236}">
                <a16:creationId xmlns:a16="http://schemas.microsoft.com/office/drawing/2014/main" id="{ABF605D9-B763-A14B-8BCD-9C8C218FAABE}"/>
              </a:ext>
            </a:extLst>
          </p:cNvPr>
          <p:cNvSpPr txBox="1">
            <a:spLocks/>
          </p:cNvSpPr>
          <p:nvPr/>
        </p:nvSpPr>
        <p:spPr>
          <a:xfrm>
            <a:off x="5315919" y="1496581"/>
            <a:ext cx="6596682" cy="522968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br>
              <a:rPr lang="en-GB" sz="2000" dirty="0"/>
            </a:br>
            <a:endParaRPr lang="en-US" sz="2000" dirty="0">
              <a:solidFill>
                <a:srgbClr val="000000"/>
              </a:solidFill>
            </a:endParaRPr>
          </a:p>
        </p:txBody>
      </p:sp>
    </p:spTree>
    <p:extLst>
      <p:ext uri="{BB962C8B-B14F-4D97-AF65-F5344CB8AC3E}">
        <p14:creationId xmlns:p14="http://schemas.microsoft.com/office/powerpoint/2010/main" val="3286841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1C8BA82-5809-704E-BEB4-68E0D3B16F1A}"/>
              </a:ext>
            </a:extLst>
          </p:cNvPr>
          <p:cNvPicPr>
            <a:picLocks noChangeAspect="1"/>
          </p:cNvPicPr>
          <p:nvPr/>
        </p:nvPicPr>
        <p:blipFill>
          <a:blip r:embed="rId3"/>
          <a:srcRect l="3905" r="3905"/>
          <a:stretch/>
        </p:blipFill>
        <p:spPr>
          <a:xfrm>
            <a:off x="6083786" y="-168316"/>
            <a:ext cx="6261330" cy="3932313"/>
          </a:xfrm>
          <a:prstGeom prst="rect">
            <a:avLst/>
          </a:prstGeom>
          <a:effectLst>
            <a:softEdge rad="533400"/>
          </a:effectLst>
        </p:spPr>
      </p:pic>
      <p:pic>
        <p:nvPicPr>
          <p:cNvPr id="6" name="Content Placeholder 5">
            <a:extLst>
              <a:ext uri="{FF2B5EF4-FFF2-40B4-BE49-F238E27FC236}">
                <a16:creationId xmlns:a16="http://schemas.microsoft.com/office/drawing/2014/main" id="{B38F9952-EA1D-654F-885A-8BB6DB563FF5}"/>
              </a:ext>
            </a:extLst>
          </p:cNvPr>
          <p:cNvPicPr>
            <a:picLocks noChangeAspect="1"/>
          </p:cNvPicPr>
          <p:nvPr/>
        </p:nvPicPr>
        <p:blipFill>
          <a:blip r:embed="rId4"/>
          <a:srcRect l="8635" r="8635"/>
          <a:stretch/>
        </p:blipFill>
        <p:spPr>
          <a:xfrm>
            <a:off x="6089904" y="2487166"/>
            <a:ext cx="6263640" cy="4215384"/>
          </a:xfrm>
          <a:prstGeom prst="rect">
            <a:avLst/>
          </a:prstGeom>
          <a:effectLst>
            <a:softEdge rad="533400"/>
          </a:effectLst>
        </p:spPr>
      </p:pic>
      <p:pic>
        <p:nvPicPr>
          <p:cNvPr id="58" name="Picture 57">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12298D65-C0EA-7F4F-A4BD-0A63BAEB6125}"/>
              </a:ext>
            </a:extLst>
          </p:cNvPr>
          <p:cNvSpPr/>
          <p:nvPr/>
        </p:nvSpPr>
        <p:spPr>
          <a:xfrm>
            <a:off x="336885" y="190987"/>
            <a:ext cx="6653850" cy="701731"/>
          </a:xfrm>
          <a:prstGeom prst="rect">
            <a:avLst/>
          </a:prstGeom>
        </p:spPr>
        <p:txBody>
          <a:bodyPr wrap="square">
            <a:spAutoFit/>
          </a:bodyPr>
          <a:lstStyle/>
          <a:p>
            <a:pPr>
              <a:lnSpc>
                <a:spcPct val="90000"/>
              </a:lnSpc>
              <a:spcBef>
                <a:spcPct val="0"/>
              </a:spcBef>
              <a:spcAft>
                <a:spcPts val="600"/>
              </a:spcAft>
            </a:pPr>
            <a:r>
              <a:rPr lang="en-US" sz="4400" b="1" dirty="0">
                <a:solidFill>
                  <a:srgbClr val="18A7E0"/>
                </a:solidFill>
              </a:rPr>
              <a:t>Activity Two</a:t>
            </a:r>
          </a:p>
        </p:txBody>
      </p:sp>
      <p:pic>
        <p:nvPicPr>
          <p:cNvPr id="35" name="Picture 34" descr="A picture containing clock&#10;&#10;Description automatically generated">
            <a:extLst>
              <a:ext uri="{FF2B5EF4-FFF2-40B4-BE49-F238E27FC236}">
                <a16:creationId xmlns:a16="http://schemas.microsoft.com/office/drawing/2014/main" id="{4E3F5D04-6FCE-C147-874B-D149AD6539CF}"/>
              </a:ext>
            </a:extLst>
          </p:cNvPr>
          <p:cNvPicPr>
            <a:picLocks noChangeAspect="1"/>
          </p:cNvPicPr>
          <p:nvPr/>
        </p:nvPicPr>
        <p:blipFill>
          <a:blip r:embed="rId6"/>
          <a:stretch>
            <a:fillRect/>
          </a:stretch>
        </p:blipFill>
        <p:spPr>
          <a:xfrm>
            <a:off x="8901376" y="6033913"/>
            <a:ext cx="3290624" cy="824087"/>
          </a:xfrm>
          <a:prstGeom prst="rect">
            <a:avLst/>
          </a:prstGeom>
        </p:spPr>
      </p:pic>
      <p:sp>
        <p:nvSpPr>
          <p:cNvPr id="10" name="Content Placeholder 2">
            <a:extLst>
              <a:ext uri="{FF2B5EF4-FFF2-40B4-BE49-F238E27FC236}">
                <a16:creationId xmlns:a16="http://schemas.microsoft.com/office/drawing/2014/main" id="{5ECE6EEF-36BE-BC48-873A-9014472338C5}"/>
              </a:ext>
            </a:extLst>
          </p:cNvPr>
          <p:cNvSpPr txBox="1">
            <a:spLocks/>
          </p:cNvSpPr>
          <p:nvPr/>
        </p:nvSpPr>
        <p:spPr>
          <a:xfrm>
            <a:off x="336885" y="943517"/>
            <a:ext cx="6063915" cy="3984083"/>
          </a:xfrm>
          <a:prstGeom prst="rect">
            <a:avLst/>
          </a:prstGeom>
          <a:ln>
            <a:solidFill>
              <a:srgbClr val="18A7E0"/>
            </a:solidFill>
            <a:prstDash val="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GB" sz="2400" dirty="0">
                <a:solidFill>
                  <a:srgbClr val="000000"/>
                </a:solidFill>
              </a:rPr>
              <a:t>T</a:t>
            </a:r>
            <a:r>
              <a:rPr lang="en-GB" sz="2400" dirty="0"/>
              <a:t>wo concepts from psychology which can help us understand human behaviour are </a:t>
            </a:r>
            <a:r>
              <a:rPr lang="en-GB" sz="2400" dirty="0">
                <a:solidFill>
                  <a:srgbClr val="18A7E0"/>
                </a:solidFill>
              </a:rPr>
              <a:t>deindividuation</a:t>
            </a:r>
            <a:r>
              <a:rPr lang="en-GB" sz="2400" dirty="0"/>
              <a:t> and </a:t>
            </a:r>
            <a:r>
              <a:rPr lang="en-GB" sz="2400" dirty="0">
                <a:solidFill>
                  <a:srgbClr val="18A7E0"/>
                </a:solidFill>
              </a:rPr>
              <a:t>conformity</a:t>
            </a:r>
            <a:r>
              <a:rPr lang="en-GB" sz="2400" dirty="0"/>
              <a:t>.</a:t>
            </a:r>
          </a:p>
          <a:p>
            <a:pPr>
              <a:lnSpc>
                <a:spcPct val="120000"/>
              </a:lnSpc>
            </a:pPr>
            <a:r>
              <a:rPr lang="en-GB" sz="2400" dirty="0"/>
              <a:t>Read key the definitions on your key word handout </a:t>
            </a:r>
          </a:p>
          <a:p>
            <a:pPr>
              <a:lnSpc>
                <a:spcPct val="120000"/>
              </a:lnSpc>
            </a:pPr>
            <a:r>
              <a:rPr lang="en-GB" sz="2400" dirty="0"/>
              <a:t>Using these concepts, explain why Charlie and Callum might have behaved the way they did in the online game</a:t>
            </a:r>
            <a:endParaRPr lang="en-GB" sz="2400" dirty="0">
              <a:solidFill>
                <a:srgbClr val="000000"/>
              </a:solidFill>
            </a:endParaRPr>
          </a:p>
        </p:txBody>
      </p:sp>
      <p:sp>
        <p:nvSpPr>
          <p:cNvPr id="2" name="Rectangle 1">
            <a:extLst>
              <a:ext uri="{FF2B5EF4-FFF2-40B4-BE49-F238E27FC236}">
                <a16:creationId xmlns:a16="http://schemas.microsoft.com/office/drawing/2014/main" id="{5A53382F-3601-294F-AED3-CF563F03A19E}"/>
              </a:ext>
            </a:extLst>
          </p:cNvPr>
          <p:cNvSpPr/>
          <p:nvPr/>
        </p:nvSpPr>
        <p:spPr>
          <a:xfrm>
            <a:off x="336885" y="5095916"/>
            <a:ext cx="6933710" cy="1569660"/>
          </a:xfrm>
          <a:prstGeom prst="rect">
            <a:avLst/>
          </a:prstGeom>
        </p:spPr>
        <p:txBody>
          <a:bodyPr wrap="square">
            <a:spAutoFit/>
          </a:bodyPr>
          <a:lstStyle/>
          <a:p>
            <a:r>
              <a:rPr lang="en-GB" sz="2400" i="1" dirty="0">
                <a:solidFill>
                  <a:srgbClr val="18A7E0"/>
                </a:solidFill>
                <a:ea typeface="Times New Roman" panose="02020603050405020304" pitchFamily="18" charset="0"/>
              </a:rPr>
              <a:t>Charlie may have behaved the way he did (give an example from the video) because of deindividuation. </a:t>
            </a:r>
          </a:p>
          <a:p>
            <a:endParaRPr lang="en-GB" sz="2400" i="1" dirty="0">
              <a:solidFill>
                <a:srgbClr val="18A7E0"/>
              </a:solidFill>
              <a:ea typeface="Times New Roman" panose="02020603050405020304" pitchFamily="18" charset="0"/>
            </a:endParaRPr>
          </a:p>
          <a:p>
            <a:r>
              <a:rPr lang="en-GB" sz="2400" i="1" dirty="0">
                <a:solidFill>
                  <a:srgbClr val="18A7E0"/>
                </a:solidFill>
                <a:ea typeface="Times New Roman" panose="02020603050405020304" pitchFamily="18" charset="0"/>
              </a:rPr>
              <a:t>This means that because he felt …. He felt able to .... </a:t>
            </a:r>
            <a:endParaRPr lang="en-GB" sz="2400" dirty="0">
              <a:solidFill>
                <a:srgbClr val="18A7E0"/>
              </a:solidFill>
              <a:ea typeface="Times New Roman" panose="02020603050405020304" pitchFamily="18" charset="0"/>
            </a:endParaRPr>
          </a:p>
        </p:txBody>
      </p:sp>
    </p:spTree>
    <p:extLst>
      <p:ext uri="{BB962C8B-B14F-4D97-AF65-F5344CB8AC3E}">
        <p14:creationId xmlns:p14="http://schemas.microsoft.com/office/powerpoint/2010/main" val="426412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Content Placeholder 2">
            <a:extLst>
              <a:ext uri="{FF2B5EF4-FFF2-40B4-BE49-F238E27FC236}">
                <a16:creationId xmlns:a16="http://schemas.microsoft.com/office/drawing/2014/main" id="{74256A76-5F77-2043-B20A-BB0E74524EB8}"/>
              </a:ext>
            </a:extLst>
          </p:cNvPr>
          <p:cNvSpPr>
            <a:spLocks noGrp="1"/>
          </p:cNvSpPr>
          <p:nvPr>
            <p:ph idx="1"/>
          </p:nvPr>
        </p:nvSpPr>
        <p:spPr>
          <a:xfrm>
            <a:off x="421074" y="169117"/>
            <a:ext cx="5674926" cy="6276840"/>
          </a:xfrm>
        </p:spPr>
        <p:txBody>
          <a:bodyPr vert="horz" lIns="91440" tIns="45720" rIns="91440" bIns="45720" rtlCol="0" anchor="ctr">
            <a:normAutofit fontScale="92500" lnSpcReduction="10000"/>
          </a:bodyPr>
          <a:lstStyle/>
          <a:p>
            <a:pPr>
              <a:lnSpc>
                <a:spcPct val="130000"/>
              </a:lnSpc>
            </a:pPr>
            <a:r>
              <a:rPr lang="en-GB" dirty="0"/>
              <a:t>Give another example of </a:t>
            </a:r>
            <a:r>
              <a:rPr lang="en-GB" dirty="0">
                <a:solidFill>
                  <a:srgbClr val="18A7E0"/>
                </a:solidFill>
              </a:rPr>
              <a:t>deindividuation</a:t>
            </a:r>
            <a:r>
              <a:rPr lang="en-GB" dirty="0"/>
              <a:t> from the real world and explain why it is deindividuation. This can be either a hypothetical example, or one you have experienced yourself. </a:t>
            </a:r>
          </a:p>
          <a:p>
            <a:pPr>
              <a:lnSpc>
                <a:spcPct val="130000"/>
              </a:lnSpc>
            </a:pPr>
            <a:endParaRPr lang="en-GB" dirty="0"/>
          </a:p>
          <a:p>
            <a:pPr>
              <a:lnSpc>
                <a:spcPct val="130000"/>
              </a:lnSpc>
            </a:pPr>
            <a:r>
              <a:rPr lang="en-GB" dirty="0"/>
              <a:t>Using the concept of </a:t>
            </a:r>
            <a:r>
              <a:rPr lang="en-GB" dirty="0">
                <a:solidFill>
                  <a:srgbClr val="18A7E0"/>
                </a:solidFill>
              </a:rPr>
              <a:t>conformity</a:t>
            </a:r>
            <a:r>
              <a:rPr lang="en-GB" dirty="0"/>
              <a:t> explain why Callum and others who knew about and maybe even witnessed the bullying of Charlie, didn’t intervene to help. </a:t>
            </a:r>
          </a:p>
        </p:txBody>
      </p:sp>
      <p:sp>
        <p:nvSpPr>
          <p:cNvPr id="31"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8">
            <a:extLst>
              <a:ext uri="{FF2B5EF4-FFF2-40B4-BE49-F238E27FC236}">
                <a16:creationId xmlns:a16="http://schemas.microsoft.com/office/drawing/2014/main" id="{51CDE508-C45D-D54C-8BB9-D7F6DCACFF39}"/>
              </a:ext>
            </a:extLst>
          </p:cNvPr>
          <p:cNvPicPr>
            <a:picLocks noChangeAspect="1"/>
          </p:cNvPicPr>
          <p:nvPr/>
        </p:nvPicPr>
        <p:blipFill>
          <a:blip r:embed="rId4"/>
          <a:srcRect l="26585" r="26585"/>
          <a:stretch/>
        </p:blipFill>
        <p:spPr>
          <a:xfrm>
            <a:off x="6893318" y="770037"/>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pic>
        <p:nvPicPr>
          <p:cNvPr id="18" name="Picture 17" descr="A picture containing clock&#10;&#10;Description automatically generated">
            <a:extLst>
              <a:ext uri="{FF2B5EF4-FFF2-40B4-BE49-F238E27FC236}">
                <a16:creationId xmlns:a16="http://schemas.microsoft.com/office/drawing/2014/main" id="{BFD9D0D2-DE86-2D41-8095-E81AE1F897D2}"/>
              </a:ext>
            </a:extLst>
          </p:cNvPr>
          <p:cNvPicPr>
            <a:picLocks noChangeAspect="1"/>
          </p:cNvPicPr>
          <p:nvPr/>
        </p:nvPicPr>
        <p:blipFill>
          <a:blip r:embed="rId5"/>
          <a:stretch>
            <a:fillRect/>
          </a:stretch>
        </p:blipFill>
        <p:spPr>
          <a:xfrm>
            <a:off x="8901377" y="6033913"/>
            <a:ext cx="3290624" cy="824087"/>
          </a:xfrm>
          <a:prstGeom prst="rect">
            <a:avLst/>
          </a:prstGeom>
        </p:spPr>
      </p:pic>
    </p:spTree>
    <p:extLst>
      <p:ext uri="{BB962C8B-B14F-4D97-AF65-F5344CB8AC3E}">
        <p14:creationId xmlns:p14="http://schemas.microsoft.com/office/powerpoint/2010/main" val="511998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97F32A7E-EF15-4E47-B330-771CF6BBC224}"/>
              </a:ext>
            </a:extLst>
          </p:cNvPr>
          <p:cNvPicPr>
            <a:picLocks noChangeAspect="1"/>
          </p:cNvPicPr>
          <p:nvPr/>
        </p:nvPicPr>
        <p:blipFill>
          <a:blip r:embed="rId3"/>
          <a:srcRect l="8143" r="8143"/>
          <a:stretch/>
        </p:blipFill>
        <p:spPr>
          <a:xfrm>
            <a:off x="6176433" y="10"/>
            <a:ext cx="6015567" cy="3920034"/>
          </a:xfrm>
          <a:custGeom>
            <a:avLst/>
            <a:gdLst/>
            <a:ahLst/>
            <a:cxnLst/>
            <a:rect l="l" t="t" r="r" b="b"/>
            <a:pathLst>
              <a:path w="6015567" h="3920044">
                <a:moveTo>
                  <a:pt x="0" y="0"/>
                </a:moveTo>
                <a:lnTo>
                  <a:pt x="6015567" y="0"/>
                </a:lnTo>
                <a:lnTo>
                  <a:pt x="6015567" y="3920044"/>
                </a:lnTo>
                <a:lnTo>
                  <a:pt x="2469659" y="3920044"/>
                </a:lnTo>
                <a:lnTo>
                  <a:pt x="2469659" y="3103224"/>
                </a:lnTo>
                <a:lnTo>
                  <a:pt x="0" y="3103224"/>
                </a:lnTo>
                <a:close/>
              </a:path>
            </a:pathLst>
          </a:custGeom>
        </p:spPr>
      </p:pic>
      <p:pic>
        <p:nvPicPr>
          <p:cNvPr id="8" name="Picture 7">
            <a:extLst>
              <a:ext uri="{FF2B5EF4-FFF2-40B4-BE49-F238E27FC236}">
                <a16:creationId xmlns:a16="http://schemas.microsoft.com/office/drawing/2014/main" id="{5D989B07-1725-F64A-A5E3-D2A6A54B2F74}"/>
              </a:ext>
            </a:extLst>
          </p:cNvPr>
          <p:cNvPicPr>
            <a:picLocks noChangeAspect="1"/>
          </p:cNvPicPr>
          <p:nvPr/>
        </p:nvPicPr>
        <p:blipFill>
          <a:blip r:embed="rId4"/>
          <a:srcRect l="15939" r="15939"/>
          <a:stretch/>
        </p:blipFill>
        <p:spPr>
          <a:xfrm>
            <a:off x="20" y="4069976"/>
            <a:ext cx="3535311" cy="2788023"/>
          </a:xfrm>
          <a:prstGeom prst="rect">
            <a:avLst/>
          </a:prstGeom>
        </p:spPr>
      </p:pic>
      <p:pic>
        <p:nvPicPr>
          <p:cNvPr id="11" name="Picture 10">
            <a:extLst>
              <a:ext uri="{FF2B5EF4-FFF2-40B4-BE49-F238E27FC236}">
                <a16:creationId xmlns:a16="http://schemas.microsoft.com/office/drawing/2014/main" id="{4D317F70-800B-7D42-BB2E-E91B1E5BC0DB}"/>
              </a:ext>
            </a:extLst>
          </p:cNvPr>
          <p:cNvPicPr>
            <a:picLocks noChangeAspect="1"/>
          </p:cNvPicPr>
          <p:nvPr/>
        </p:nvPicPr>
        <p:blipFill>
          <a:blip r:embed="rId5"/>
          <a:srcRect l="11497" r="11497"/>
          <a:stretch/>
        </p:blipFill>
        <p:spPr>
          <a:xfrm>
            <a:off x="3696199" y="3257176"/>
            <a:ext cx="4789093" cy="3600824"/>
          </a:xfrm>
          <a:prstGeom prst="rect">
            <a:avLst/>
          </a:prstGeom>
        </p:spPr>
      </p:pic>
      <p:pic>
        <p:nvPicPr>
          <p:cNvPr id="17" name="Picture 16">
            <a:extLst>
              <a:ext uri="{FF2B5EF4-FFF2-40B4-BE49-F238E27FC236}">
                <a16:creationId xmlns:a16="http://schemas.microsoft.com/office/drawing/2014/main" id="{3024B020-016C-FF49-9997-6FA3A413F334}"/>
              </a:ext>
            </a:extLst>
          </p:cNvPr>
          <p:cNvPicPr>
            <a:picLocks noChangeAspect="1"/>
          </p:cNvPicPr>
          <p:nvPr/>
        </p:nvPicPr>
        <p:blipFill>
          <a:blip r:embed="rId6"/>
          <a:srcRect l="14591" r="14591"/>
          <a:stretch/>
        </p:blipFill>
        <p:spPr>
          <a:xfrm>
            <a:off x="1" y="10"/>
            <a:ext cx="6015567" cy="3920034"/>
          </a:xfrm>
          <a:custGeom>
            <a:avLst/>
            <a:gdLst/>
            <a:ahLst/>
            <a:cxnLst/>
            <a:rect l="l" t="t" r="r" b="b"/>
            <a:pathLst>
              <a:path w="6015567" h="3920044">
                <a:moveTo>
                  <a:pt x="0" y="0"/>
                </a:moveTo>
                <a:lnTo>
                  <a:pt x="6015567" y="0"/>
                </a:lnTo>
                <a:lnTo>
                  <a:pt x="6015567" y="3103224"/>
                </a:lnTo>
                <a:lnTo>
                  <a:pt x="3545908" y="3103224"/>
                </a:lnTo>
                <a:lnTo>
                  <a:pt x="3545908" y="3920044"/>
                </a:lnTo>
                <a:lnTo>
                  <a:pt x="0" y="3920044"/>
                </a:lnTo>
                <a:close/>
              </a:path>
            </a:pathLst>
          </a:custGeom>
        </p:spPr>
      </p:pic>
      <p:pic>
        <p:nvPicPr>
          <p:cNvPr id="6" name="Picture 5">
            <a:extLst>
              <a:ext uri="{FF2B5EF4-FFF2-40B4-BE49-F238E27FC236}">
                <a16:creationId xmlns:a16="http://schemas.microsoft.com/office/drawing/2014/main" id="{BED9B437-0002-4E45-AA92-1550854F99EC}"/>
              </a:ext>
            </a:extLst>
          </p:cNvPr>
          <p:cNvPicPr>
            <a:picLocks noChangeAspect="1"/>
          </p:cNvPicPr>
          <p:nvPr/>
        </p:nvPicPr>
        <p:blipFill>
          <a:blip r:embed="rId7"/>
          <a:srcRect l="11765" r="11765"/>
          <a:stretch/>
        </p:blipFill>
        <p:spPr>
          <a:xfrm>
            <a:off x="8646161" y="4069976"/>
            <a:ext cx="3545840" cy="2788024"/>
          </a:xfrm>
          <a:prstGeom prst="rect">
            <a:avLst/>
          </a:prstGeom>
        </p:spPr>
      </p:pic>
    </p:spTree>
    <p:extLst>
      <p:ext uri="{BB962C8B-B14F-4D97-AF65-F5344CB8AC3E}">
        <p14:creationId xmlns:p14="http://schemas.microsoft.com/office/powerpoint/2010/main" val="74003953"/>
      </p:ext>
    </p:extLst>
  </p:cSld>
  <p:clrMapOvr>
    <a:masterClrMapping/>
  </p:clrMapOvr>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B2228685EC404C91A6EC3A3CF733C8" ma:contentTypeVersion="20" ma:contentTypeDescription="Create a new document." ma:contentTypeScope="" ma:versionID="87f803ee678d08d3dcec30a8f63d8d71">
  <xsd:schema xmlns:xsd="http://www.w3.org/2001/XMLSchema" xmlns:xs="http://www.w3.org/2001/XMLSchema" xmlns:p="http://schemas.microsoft.com/office/2006/metadata/properties" xmlns:ns2="554728cf-8791-4a22-a7fc-5752b25d01d9" xmlns:ns3="2e4494b3-bcec-4197-829d-ab897af2db08" targetNamespace="http://schemas.microsoft.com/office/2006/metadata/properties" ma:root="true" ma:fieldsID="c3feaaee0ae27766af79f79ff0231568" ns2:_="" ns3:_="">
    <xsd:import namespace="554728cf-8791-4a22-a7fc-5752b25d01d9"/>
    <xsd:import namespace="2e4494b3-bcec-4197-829d-ab897af2db08"/>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728cf-8791-4a22-a7fc-5752b25d01d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a3e0ee6a-7e35-4d1e-960a-2a344279a8fe}" ma:internalName="TaxCatchAll" ma:showField="CatchAllData" ma:web="554728cf-8791-4a22-a7fc-5752b25d01d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e4494b3-bcec-4197-829d-ab897af2db08"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df45d9fc-05f3-477a-a23f-e6737fa287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54728cf-8791-4a22-a7fc-5752b25d01d9" xsi:nil="true"/>
    <lcf76f155ced4ddcb4097134ff3c332f xmlns="2e4494b3-bcec-4197-829d-ab897af2db0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5E39325-E4FE-48F4-A07A-351C6A389E0E}"/>
</file>

<file path=customXml/itemProps2.xml><?xml version="1.0" encoding="utf-8"?>
<ds:datastoreItem xmlns:ds="http://schemas.openxmlformats.org/officeDocument/2006/customXml" ds:itemID="{BE1DD0B4-0A54-40FA-B5EA-9D526E582D01}"/>
</file>

<file path=customXml/itemProps3.xml><?xml version="1.0" encoding="utf-8"?>
<ds:datastoreItem xmlns:ds="http://schemas.openxmlformats.org/officeDocument/2006/customXml" ds:itemID="{131C41EA-324E-47F8-9173-D4FF6BBA5078}"/>
</file>

<file path=docProps/app.xml><?xml version="1.0" encoding="utf-8"?>
<Properties xmlns="http://schemas.openxmlformats.org/officeDocument/2006/extended-properties" xmlns:vt="http://schemas.openxmlformats.org/officeDocument/2006/docPropsVTypes">
  <TotalTime>1257</TotalTime>
  <Words>1387</Words>
  <Application>Microsoft Office PowerPoint</Application>
  <PresentationFormat>Widescreen</PresentationFormat>
  <Paragraphs>109</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Times New Roman</vt:lpstr>
      <vt:lpstr>Office Theme</vt:lpstr>
      <vt:lpstr>KS3 Life Online Callum and Charlie– Lesson Two</vt:lpstr>
      <vt:lpstr>Learning Aims</vt:lpstr>
      <vt:lpstr>Supporting You</vt:lpstr>
      <vt:lpstr>PowerPoint Presentation</vt:lpstr>
      <vt:lpstr>Activity One</vt:lpstr>
      <vt:lpstr>PowerPoint Presentation</vt:lpstr>
      <vt:lpstr>PowerPoint Presentation</vt:lpstr>
      <vt:lpstr>PowerPoint Presentation</vt:lpstr>
      <vt:lpstr>PowerPoint Presentation</vt:lpstr>
      <vt:lpstr>PowerPoint Presentation</vt:lpstr>
      <vt:lpstr>Three Types of Friendship</vt:lpstr>
      <vt:lpstr>Activity Three</vt:lpstr>
      <vt:lpstr>PowerPoint Presentation</vt:lpstr>
      <vt:lpstr>PowerPoint Presentation</vt:lpstr>
      <vt:lpstr>Activity Four</vt:lpstr>
      <vt:lpstr>Supporting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KS3 Healthy Relationships: Hope and Donte – Lesson Two</dc:title>
  <dc:creator>Elaine Halls</dc:creator>
  <cp:lastModifiedBy>Chloe Purcell</cp:lastModifiedBy>
  <cp:revision>70</cp:revision>
  <dcterms:created xsi:type="dcterms:W3CDTF">2020-07-17T07:05:50Z</dcterms:created>
  <dcterms:modified xsi:type="dcterms:W3CDTF">2021-04-19T16:12:56Z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0x0101004FB2228685EC404C91A6EC3A3CF733C8</vt:lpwstr>
  </property>
  <property fmtid="{D5CDD505-2E9C-101B-9397-08002B2CF9AE}" pid="3" name="MediaServiceImageTags">
    <vt:lpwstr/>
  </property>
</Properties>
</file>